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6" r:id="rId5"/>
    <p:sldId id="257" r:id="rId6"/>
    <p:sldId id="258" r:id="rId7"/>
    <p:sldId id="260" r:id="rId8"/>
    <p:sldId id="261" r:id="rId9"/>
    <p:sldId id="262" r:id="rId10"/>
    <p:sldId id="272" r:id="rId11"/>
    <p:sldId id="263" r:id="rId12"/>
    <p:sldId id="264" r:id="rId13"/>
    <p:sldId id="265" r:id="rId14"/>
    <p:sldId id="270" r:id="rId15"/>
    <p:sldId id="269" r:id="rId16"/>
    <p:sldId id="273" r:id="rId17"/>
    <p:sldId id="274" r:id="rId18"/>
    <p:sldId id="276" r:id="rId19"/>
    <p:sldId id="268" r:id="rId20"/>
    <p:sldId id="267" r:id="rId21"/>
    <p:sldId id="266" r:id="rId22"/>
    <p:sldId id="271" r:id="rId23"/>
    <p:sldId id="275" r:id="rId24"/>
    <p:sldId id="259" r:id="rId25"/>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2442" autoAdjust="0"/>
  </p:normalViewPr>
  <p:slideViewPr>
    <p:cSldViewPr snapToGrid="0">
      <p:cViewPr varScale="1">
        <p:scale>
          <a:sx n="93" d="100"/>
          <a:sy n="93" d="100"/>
        </p:scale>
        <p:origin x="127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8823D0-652C-4E3F-B14F-A0C8C5179384}" type="doc">
      <dgm:prSet loTypeId="urn:microsoft.com/office/officeart/2005/8/layout/chevron1" loCatId="process" qsTypeId="urn:microsoft.com/office/officeart/2005/8/quickstyle/simple1" qsCatId="simple" csTypeId="urn:microsoft.com/office/officeart/2005/8/colors/accent1_2" csCatId="accent1" phldr="1"/>
      <dgm:spPr/>
    </dgm:pt>
    <dgm:pt modelId="{0C5AA727-226B-442B-A9F0-5587C6A05DEF}">
      <dgm:prSet phldrT="[Text]" custT="1"/>
      <dgm:spPr/>
      <dgm:t>
        <a:bodyPr/>
        <a:lstStyle/>
        <a:p>
          <a:r>
            <a:rPr lang="et-EE" sz="1600" dirty="0" err="1"/>
            <a:t>Üldandmed</a:t>
          </a:r>
          <a:endParaRPr lang="en-US" sz="1600" dirty="0"/>
        </a:p>
      </dgm:t>
    </dgm:pt>
    <dgm:pt modelId="{1ED15BA4-AE2C-4F10-BCC6-2F3D6C3DF0C1}" type="parTrans" cxnId="{167EF33D-78EA-45F0-934C-9E0E33FC6BB0}">
      <dgm:prSet/>
      <dgm:spPr/>
      <dgm:t>
        <a:bodyPr/>
        <a:lstStyle/>
        <a:p>
          <a:endParaRPr lang="en-US"/>
        </a:p>
      </dgm:t>
    </dgm:pt>
    <dgm:pt modelId="{AA121020-3145-414C-AD2C-3781716961EF}" type="sibTrans" cxnId="{167EF33D-78EA-45F0-934C-9E0E33FC6BB0}">
      <dgm:prSet/>
      <dgm:spPr/>
      <dgm:t>
        <a:bodyPr/>
        <a:lstStyle/>
        <a:p>
          <a:endParaRPr lang="en-US"/>
        </a:p>
      </dgm:t>
    </dgm:pt>
    <dgm:pt modelId="{C2147C1E-C338-415E-BDAB-EE8ED2581472}">
      <dgm:prSet phldrT="[Text]" custT="1"/>
      <dgm:spPr/>
      <dgm:t>
        <a:bodyPr/>
        <a:lstStyle/>
        <a:p>
          <a:r>
            <a:rPr lang="et-EE" sz="1600" dirty="0"/>
            <a:t>Detailandmed</a:t>
          </a:r>
          <a:endParaRPr lang="en-US" sz="1200" dirty="0"/>
        </a:p>
      </dgm:t>
    </dgm:pt>
    <dgm:pt modelId="{832981DA-8933-4331-8134-12F15D72D9F0}" type="parTrans" cxnId="{C07CC654-A1E6-4F91-87EE-28C940C6A69F}">
      <dgm:prSet/>
      <dgm:spPr/>
      <dgm:t>
        <a:bodyPr/>
        <a:lstStyle/>
        <a:p>
          <a:endParaRPr lang="en-US"/>
        </a:p>
      </dgm:t>
    </dgm:pt>
    <dgm:pt modelId="{8B1200C4-638E-48BD-8E9A-2BE17C635F5F}" type="sibTrans" cxnId="{C07CC654-A1E6-4F91-87EE-28C940C6A69F}">
      <dgm:prSet/>
      <dgm:spPr/>
      <dgm:t>
        <a:bodyPr/>
        <a:lstStyle/>
        <a:p>
          <a:endParaRPr lang="en-US"/>
        </a:p>
      </dgm:t>
    </dgm:pt>
    <dgm:pt modelId="{F6B55F32-B854-4580-A36C-A47787796746}">
      <dgm:prSet phldrT="[Text]" custT="1"/>
      <dgm:spPr/>
      <dgm:t>
        <a:bodyPr/>
        <a:lstStyle/>
        <a:p>
          <a:r>
            <a:rPr lang="et-EE" sz="1600" dirty="0"/>
            <a:t>Kasusaajad</a:t>
          </a:r>
          <a:endParaRPr lang="en-US" sz="1500" dirty="0"/>
        </a:p>
      </dgm:t>
    </dgm:pt>
    <dgm:pt modelId="{6CD4390F-5F1A-4792-9D0C-550DA3670A0C}" type="parTrans" cxnId="{3606C989-C5D1-4E23-996F-3CB58CB941CC}">
      <dgm:prSet/>
      <dgm:spPr/>
      <dgm:t>
        <a:bodyPr/>
        <a:lstStyle/>
        <a:p>
          <a:endParaRPr lang="en-US"/>
        </a:p>
      </dgm:t>
    </dgm:pt>
    <dgm:pt modelId="{F16CDF78-8E38-4DCC-8460-4D8EBBAB707C}" type="sibTrans" cxnId="{3606C989-C5D1-4E23-996F-3CB58CB941CC}">
      <dgm:prSet/>
      <dgm:spPr/>
      <dgm:t>
        <a:bodyPr/>
        <a:lstStyle/>
        <a:p>
          <a:endParaRPr lang="en-US"/>
        </a:p>
      </dgm:t>
    </dgm:pt>
    <dgm:pt modelId="{F67CFDEB-DD65-4403-AA6A-7837FBD68347}">
      <dgm:prSet phldrT="[Text]"/>
      <dgm:spPr/>
      <dgm:t>
        <a:bodyPr/>
        <a:lstStyle/>
        <a:p>
          <a:r>
            <a:rPr lang="et-EE" dirty="0"/>
            <a:t>Majandusaasta andmed</a:t>
          </a:r>
          <a:endParaRPr lang="en-US" dirty="0"/>
        </a:p>
      </dgm:t>
    </dgm:pt>
    <dgm:pt modelId="{D015FE92-986C-4604-BF27-B04194DBD055}" type="parTrans" cxnId="{475C5804-85C7-4F7D-9C66-A5387E257A6F}">
      <dgm:prSet/>
      <dgm:spPr/>
      <dgm:t>
        <a:bodyPr/>
        <a:lstStyle/>
        <a:p>
          <a:endParaRPr lang="en-US"/>
        </a:p>
      </dgm:t>
    </dgm:pt>
    <dgm:pt modelId="{DCB984ED-036F-4CC3-8C42-CEAF5C0171FC}" type="sibTrans" cxnId="{475C5804-85C7-4F7D-9C66-A5387E257A6F}">
      <dgm:prSet/>
      <dgm:spPr/>
      <dgm:t>
        <a:bodyPr/>
        <a:lstStyle/>
        <a:p>
          <a:endParaRPr lang="en-US"/>
        </a:p>
      </dgm:t>
    </dgm:pt>
    <dgm:pt modelId="{E80948D3-64E7-4CC6-8B9B-DF8B2E1256A4}">
      <dgm:prSet phldrT="[Text]"/>
      <dgm:spPr/>
      <dgm:t>
        <a:bodyPr/>
        <a:lstStyle/>
        <a:p>
          <a:r>
            <a:rPr lang="et-EE" dirty="0"/>
            <a:t>Tulude/kulude aruanne</a:t>
          </a:r>
          <a:endParaRPr lang="en-US" dirty="0"/>
        </a:p>
      </dgm:t>
    </dgm:pt>
    <dgm:pt modelId="{9D387B63-DB93-411C-95F8-B90C2BAAD73D}" type="parTrans" cxnId="{7B4FC354-AB6B-451A-9E02-8AA394D0FF11}">
      <dgm:prSet/>
      <dgm:spPr/>
      <dgm:t>
        <a:bodyPr/>
        <a:lstStyle/>
        <a:p>
          <a:endParaRPr lang="en-US"/>
        </a:p>
      </dgm:t>
    </dgm:pt>
    <dgm:pt modelId="{EB7412B8-3649-4F5E-8B0B-554E671C2E5B}" type="sibTrans" cxnId="{7B4FC354-AB6B-451A-9E02-8AA394D0FF11}">
      <dgm:prSet/>
      <dgm:spPr/>
      <dgm:t>
        <a:bodyPr/>
        <a:lstStyle/>
        <a:p>
          <a:endParaRPr lang="en-US"/>
        </a:p>
      </dgm:t>
    </dgm:pt>
    <dgm:pt modelId="{FBDD85D4-05AF-476B-BF05-45B5055E0719}" type="pres">
      <dgm:prSet presAssocID="{B18823D0-652C-4E3F-B14F-A0C8C5179384}" presName="Name0" presStyleCnt="0">
        <dgm:presLayoutVars>
          <dgm:dir/>
          <dgm:animLvl val="lvl"/>
          <dgm:resizeHandles val="exact"/>
        </dgm:presLayoutVars>
      </dgm:prSet>
      <dgm:spPr/>
    </dgm:pt>
    <dgm:pt modelId="{538E0CFC-76C7-4D5D-BCC4-347B029BE843}" type="pres">
      <dgm:prSet presAssocID="{0C5AA727-226B-442B-A9F0-5587C6A05DEF}" presName="parTxOnly" presStyleLbl="node1" presStyleIdx="0" presStyleCnt="5">
        <dgm:presLayoutVars>
          <dgm:chMax val="0"/>
          <dgm:chPref val="0"/>
          <dgm:bulletEnabled val="1"/>
        </dgm:presLayoutVars>
      </dgm:prSet>
      <dgm:spPr/>
    </dgm:pt>
    <dgm:pt modelId="{B984A4FD-58D1-41AD-815D-007DDC095B4C}" type="pres">
      <dgm:prSet presAssocID="{AA121020-3145-414C-AD2C-3781716961EF}" presName="parTxOnlySpace" presStyleCnt="0"/>
      <dgm:spPr/>
    </dgm:pt>
    <dgm:pt modelId="{CB4F0459-F60A-4C7A-8B99-4E95522428CA}" type="pres">
      <dgm:prSet presAssocID="{C2147C1E-C338-415E-BDAB-EE8ED2581472}" presName="parTxOnly" presStyleLbl="node1" presStyleIdx="1" presStyleCnt="5">
        <dgm:presLayoutVars>
          <dgm:chMax val="0"/>
          <dgm:chPref val="0"/>
          <dgm:bulletEnabled val="1"/>
        </dgm:presLayoutVars>
      </dgm:prSet>
      <dgm:spPr/>
    </dgm:pt>
    <dgm:pt modelId="{8C1FFD70-888E-4C11-8A3E-D0B0EF51C478}" type="pres">
      <dgm:prSet presAssocID="{8B1200C4-638E-48BD-8E9A-2BE17C635F5F}" presName="parTxOnlySpace" presStyleCnt="0"/>
      <dgm:spPr/>
    </dgm:pt>
    <dgm:pt modelId="{C726ACA8-9FCA-4D41-BFA7-EFBE1D7A735B}" type="pres">
      <dgm:prSet presAssocID="{F6B55F32-B854-4580-A36C-A47787796746}" presName="parTxOnly" presStyleLbl="node1" presStyleIdx="2" presStyleCnt="5">
        <dgm:presLayoutVars>
          <dgm:chMax val="0"/>
          <dgm:chPref val="0"/>
          <dgm:bulletEnabled val="1"/>
        </dgm:presLayoutVars>
      </dgm:prSet>
      <dgm:spPr/>
    </dgm:pt>
    <dgm:pt modelId="{A1DC3F37-8C8A-48B7-AD98-379057F219B1}" type="pres">
      <dgm:prSet presAssocID="{F16CDF78-8E38-4DCC-8460-4D8EBBAB707C}" presName="parTxOnlySpace" presStyleCnt="0"/>
      <dgm:spPr/>
    </dgm:pt>
    <dgm:pt modelId="{C4F24742-FBC2-456C-869F-AAC0FA99AB21}" type="pres">
      <dgm:prSet presAssocID="{F67CFDEB-DD65-4403-AA6A-7837FBD68347}" presName="parTxOnly" presStyleLbl="node1" presStyleIdx="3" presStyleCnt="5">
        <dgm:presLayoutVars>
          <dgm:chMax val="0"/>
          <dgm:chPref val="0"/>
          <dgm:bulletEnabled val="1"/>
        </dgm:presLayoutVars>
      </dgm:prSet>
      <dgm:spPr/>
    </dgm:pt>
    <dgm:pt modelId="{A631D340-70C6-4596-A3EF-7753EDEC54D2}" type="pres">
      <dgm:prSet presAssocID="{DCB984ED-036F-4CC3-8C42-CEAF5C0171FC}" presName="parTxOnlySpace" presStyleCnt="0"/>
      <dgm:spPr/>
    </dgm:pt>
    <dgm:pt modelId="{605AFC33-27B9-4464-8C91-1B6360D33252}" type="pres">
      <dgm:prSet presAssocID="{E80948D3-64E7-4CC6-8B9B-DF8B2E1256A4}" presName="parTxOnly" presStyleLbl="node1" presStyleIdx="4" presStyleCnt="5">
        <dgm:presLayoutVars>
          <dgm:chMax val="0"/>
          <dgm:chPref val="0"/>
          <dgm:bulletEnabled val="1"/>
        </dgm:presLayoutVars>
      </dgm:prSet>
      <dgm:spPr/>
    </dgm:pt>
  </dgm:ptLst>
  <dgm:cxnLst>
    <dgm:cxn modelId="{475C5804-85C7-4F7D-9C66-A5387E257A6F}" srcId="{B18823D0-652C-4E3F-B14F-A0C8C5179384}" destId="{F67CFDEB-DD65-4403-AA6A-7837FBD68347}" srcOrd="3" destOrd="0" parTransId="{D015FE92-986C-4604-BF27-B04194DBD055}" sibTransId="{DCB984ED-036F-4CC3-8C42-CEAF5C0171FC}"/>
    <dgm:cxn modelId="{07347808-E7CC-4D19-A2DC-F29086AAE382}" type="presOf" srcId="{B18823D0-652C-4E3F-B14F-A0C8C5179384}" destId="{FBDD85D4-05AF-476B-BF05-45B5055E0719}" srcOrd="0" destOrd="0" presId="urn:microsoft.com/office/officeart/2005/8/layout/chevron1"/>
    <dgm:cxn modelId="{A073AC2E-7E7A-47BF-A1D2-193A3846331E}" type="presOf" srcId="{C2147C1E-C338-415E-BDAB-EE8ED2581472}" destId="{CB4F0459-F60A-4C7A-8B99-4E95522428CA}" srcOrd="0" destOrd="0" presId="urn:microsoft.com/office/officeart/2005/8/layout/chevron1"/>
    <dgm:cxn modelId="{167EF33D-78EA-45F0-934C-9E0E33FC6BB0}" srcId="{B18823D0-652C-4E3F-B14F-A0C8C5179384}" destId="{0C5AA727-226B-442B-A9F0-5587C6A05DEF}" srcOrd="0" destOrd="0" parTransId="{1ED15BA4-AE2C-4F10-BCC6-2F3D6C3DF0C1}" sibTransId="{AA121020-3145-414C-AD2C-3781716961EF}"/>
    <dgm:cxn modelId="{B1FA7464-5D20-457E-966A-09C10BCEE5A5}" type="presOf" srcId="{E80948D3-64E7-4CC6-8B9B-DF8B2E1256A4}" destId="{605AFC33-27B9-4464-8C91-1B6360D33252}" srcOrd="0" destOrd="0" presId="urn:microsoft.com/office/officeart/2005/8/layout/chevron1"/>
    <dgm:cxn modelId="{7B4FC354-AB6B-451A-9E02-8AA394D0FF11}" srcId="{B18823D0-652C-4E3F-B14F-A0C8C5179384}" destId="{E80948D3-64E7-4CC6-8B9B-DF8B2E1256A4}" srcOrd="4" destOrd="0" parTransId="{9D387B63-DB93-411C-95F8-B90C2BAAD73D}" sibTransId="{EB7412B8-3649-4F5E-8B0B-554E671C2E5B}"/>
    <dgm:cxn modelId="{C07CC654-A1E6-4F91-87EE-28C940C6A69F}" srcId="{B18823D0-652C-4E3F-B14F-A0C8C5179384}" destId="{C2147C1E-C338-415E-BDAB-EE8ED2581472}" srcOrd="1" destOrd="0" parTransId="{832981DA-8933-4331-8134-12F15D72D9F0}" sibTransId="{8B1200C4-638E-48BD-8E9A-2BE17C635F5F}"/>
    <dgm:cxn modelId="{F5B48483-5840-4379-9308-83F1EB0AC3B6}" type="presOf" srcId="{F67CFDEB-DD65-4403-AA6A-7837FBD68347}" destId="{C4F24742-FBC2-456C-869F-AAC0FA99AB21}" srcOrd="0" destOrd="0" presId="urn:microsoft.com/office/officeart/2005/8/layout/chevron1"/>
    <dgm:cxn modelId="{3606C989-C5D1-4E23-996F-3CB58CB941CC}" srcId="{B18823D0-652C-4E3F-B14F-A0C8C5179384}" destId="{F6B55F32-B854-4580-A36C-A47787796746}" srcOrd="2" destOrd="0" parTransId="{6CD4390F-5F1A-4792-9D0C-550DA3670A0C}" sibTransId="{F16CDF78-8E38-4DCC-8460-4D8EBBAB707C}"/>
    <dgm:cxn modelId="{DB1AA995-E530-45CF-BF36-91D505DA72E1}" type="presOf" srcId="{F6B55F32-B854-4580-A36C-A47787796746}" destId="{C726ACA8-9FCA-4D41-BFA7-EFBE1D7A735B}" srcOrd="0" destOrd="0" presId="urn:microsoft.com/office/officeart/2005/8/layout/chevron1"/>
    <dgm:cxn modelId="{B77634BA-340F-418B-A119-14DD5CBC52A2}" type="presOf" srcId="{0C5AA727-226B-442B-A9F0-5587C6A05DEF}" destId="{538E0CFC-76C7-4D5D-BCC4-347B029BE843}" srcOrd="0" destOrd="0" presId="urn:microsoft.com/office/officeart/2005/8/layout/chevron1"/>
    <dgm:cxn modelId="{29715287-5985-462F-9D42-9BEE5934C5A0}" type="presParOf" srcId="{FBDD85D4-05AF-476B-BF05-45B5055E0719}" destId="{538E0CFC-76C7-4D5D-BCC4-347B029BE843}" srcOrd="0" destOrd="0" presId="urn:microsoft.com/office/officeart/2005/8/layout/chevron1"/>
    <dgm:cxn modelId="{AAA6EE4A-CF25-4FC4-80EC-2391AE57B177}" type="presParOf" srcId="{FBDD85D4-05AF-476B-BF05-45B5055E0719}" destId="{B984A4FD-58D1-41AD-815D-007DDC095B4C}" srcOrd="1" destOrd="0" presId="urn:microsoft.com/office/officeart/2005/8/layout/chevron1"/>
    <dgm:cxn modelId="{280CF565-2472-43E8-B8E6-8DC032F073DC}" type="presParOf" srcId="{FBDD85D4-05AF-476B-BF05-45B5055E0719}" destId="{CB4F0459-F60A-4C7A-8B99-4E95522428CA}" srcOrd="2" destOrd="0" presId="urn:microsoft.com/office/officeart/2005/8/layout/chevron1"/>
    <dgm:cxn modelId="{EDF7B5E7-C433-456C-82F3-02E96F4A26A1}" type="presParOf" srcId="{FBDD85D4-05AF-476B-BF05-45B5055E0719}" destId="{8C1FFD70-888E-4C11-8A3E-D0B0EF51C478}" srcOrd="3" destOrd="0" presId="urn:microsoft.com/office/officeart/2005/8/layout/chevron1"/>
    <dgm:cxn modelId="{23AD7A83-AB8C-4ECF-A71B-0679865A10E8}" type="presParOf" srcId="{FBDD85D4-05AF-476B-BF05-45B5055E0719}" destId="{C726ACA8-9FCA-4D41-BFA7-EFBE1D7A735B}" srcOrd="4" destOrd="0" presId="urn:microsoft.com/office/officeart/2005/8/layout/chevron1"/>
    <dgm:cxn modelId="{14005718-3E8C-4046-91A7-C21D8DF1E694}" type="presParOf" srcId="{FBDD85D4-05AF-476B-BF05-45B5055E0719}" destId="{A1DC3F37-8C8A-48B7-AD98-379057F219B1}" srcOrd="5" destOrd="0" presId="urn:microsoft.com/office/officeart/2005/8/layout/chevron1"/>
    <dgm:cxn modelId="{E62F91FF-9FB1-4363-8B0F-6B9B1128F3AE}" type="presParOf" srcId="{FBDD85D4-05AF-476B-BF05-45B5055E0719}" destId="{C4F24742-FBC2-456C-869F-AAC0FA99AB21}" srcOrd="6" destOrd="0" presId="urn:microsoft.com/office/officeart/2005/8/layout/chevron1"/>
    <dgm:cxn modelId="{68702F5C-8EAA-4D0A-A7AA-3268796186F0}" type="presParOf" srcId="{FBDD85D4-05AF-476B-BF05-45B5055E0719}" destId="{A631D340-70C6-4596-A3EF-7753EDEC54D2}" srcOrd="7" destOrd="0" presId="urn:microsoft.com/office/officeart/2005/8/layout/chevron1"/>
    <dgm:cxn modelId="{26CA0FBB-47FA-48DA-BC2E-43EEE0F9A448}" type="presParOf" srcId="{FBDD85D4-05AF-476B-BF05-45B5055E0719}" destId="{605AFC33-27B9-4464-8C91-1B6360D33252}" srcOrd="8"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446C28-1314-4CDB-87F9-5DE50E9A06A8}" type="doc">
      <dgm:prSet loTypeId="urn:microsoft.com/office/officeart/2005/8/layout/chevron1" loCatId="process" qsTypeId="urn:microsoft.com/office/officeart/2005/8/quickstyle/simple1" qsCatId="simple" csTypeId="urn:microsoft.com/office/officeart/2005/8/colors/accent1_2" csCatId="accent1" phldr="1"/>
      <dgm:spPr/>
    </dgm:pt>
    <dgm:pt modelId="{3DBCA436-42EB-46C4-A847-7E945666A044}">
      <dgm:prSet phldrT="[Text]" custT="1"/>
      <dgm:spPr/>
      <dgm:t>
        <a:bodyPr/>
        <a:lstStyle/>
        <a:p>
          <a:r>
            <a:rPr lang="et-EE" sz="1600" dirty="0"/>
            <a:t>Seireandmed</a:t>
          </a:r>
          <a:endParaRPr lang="en-US" sz="1600" dirty="0"/>
        </a:p>
      </dgm:t>
    </dgm:pt>
    <dgm:pt modelId="{47FC7EC6-7B3B-4A3F-9434-A09FEBD3A3CB}" type="parTrans" cxnId="{E9BE84DA-48A5-4B4F-A0F6-4E8F7B2B886D}">
      <dgm:prSet/>
      <dgm:spPr/>
      <dgm:t>
        <a:bodyPr/>
        <a:lstStyle/>
        <a:p>
          <a:endParaRPr lang="en-US" sz="2400"/>
        </a:p>
      </dgm:t>
    </dgm:pt>
    <dgm:pt modelId="{CB2538D2-4C6E-43ED-98A6-B88D1E2B8F40}" type="sibTrans" cxnId="{E9BE84DA-48A5-4B4F-A0F6-4E8F7B2B886D}">
      <dgm:prSet/>
      <dgm:spPr/>
      <dgm:t>
        <a:bodyPr/>
        <a:lstStyle/>
        <a:p>
          <a:endParaRPr lang="en-US" sz="2400"/>
        </a:p>
      </dgm:t>
    </dgm:pt>
    <dgm:pt modelId="{F8638EC4-311C-484C-86A6-22583692471F}">
      <dgm:prSet phldrT="[Text]" custT="1"/>
      <dgm:spPr/>
      <dgm:t>
        <a:bodyPr/>
        <a:lstStyle/>
        <a:p>
          <a:r>
            <a:rPr lang="et-EE" sz="1600" dirty="0"/>
            <a:t>Tegevused</a:t>
          </a:r>
          <a:endParaRPr lang="en-US" sz="1600" dirty="0"/>
        </a:p>
      </dgm:t>
    </dgm:pt>
    <dgm:pt modelId="{7527AB2F-35E5-49DB-B6A3-C297B45C8E08}" type="parTrans" cxnId="{BC2A6ADB-FC52-455F-B403-62EACD30631F}">
      <dgm:prSet/>
      <dgm:spPr/>
      <dgm:t>
        <a:bodyPr/>
        <a:lstStyle/>
        <a:p>
          <a:endParaRPr lang="en-US" sz="2400"/>
        </a:p>
      </dgm:t>
    </dgm:pt>
    <dgm:pt modelId="{3CC9DDCA-0E06-4F96-8C47-D313F45081E5}" type="sibTrans" cxnId="{BC2A6ADB-FC52-455F-B403-62EACD30631F}">
      <dgm:prSet/>
      <dgm:spPr/>
      <dgm:t>
        <a:bodyPr/>
        <a:lstStyle/>
        <a:p>
          <a:endParaRPr lang="en-US" sz="2400"/>
        </a:p>
      </dgm:t>
    </dgm:pt>
    <dgm:pt modelId="{A849E00A-684E-4B05-8E41-C6B03B407EB2}">
      <dgm:prSet phldrT="[Text]" custT="1"/>
      <dgm:spPr/>
      <dgm:t>
        <a:bodyPr/>
        <a:lstStyle/>
        <a:p>
          <a:r>
            <a:rPr lang="et-EE" sz="1600" dirty="0"/>
            <a:t>Katastri-tunnused</a:t>
          </a:r>
          <a:endParaRPr lang="en-US" sz="1600" dirty="0"/>
        </a:p>
      </dgm:t>
    </dgm:pt>
    <dgm:pt modelId="{063DECA5-2C4C-4A85-84A8-9B96CEA035D0}" type="parTrans" cxnId="{3462E21A-C9BF-486E-877F-7F6883396A5E}">
      <dgm:prSet/>
      <dgm:spPr/>
      <dgm:t>
        <a:bodyPr/>
        <a:lstStyle/>
        <a:p>
          <a:endParaRPr lang="en-US" sz="2400"/>
        </a:p>
      </dgm:t>
    </dgm:pt>
    <dgm:pt modelId="{13C1D169-7A8A-4DF4-8AA8-F89A69D2F3C3}" type="sibTrans" cxnId="{3462E21A-C9BF-486E-877F-7F6883396A5E}">
      <dgm:prSet/>
      <dgm:spPr/>
      <dgm:t>
        <a:bodyPr/>
        <a:lstStyle/>
        <a:p>
          <a:endParaRPr lang="en-US" sz="2400"/>
        </a:p>
      </dgm:t>
    </dgm:pt>
    <dgm:pt modelId="{D412D610-D5F4-4600-9794-EE27C09C5F37}">
      <dgm:prSet phldrT="[Text]" custT="1"/>
      <dgm:spPr/>
      <dgm:t>
        <a:bodyPr/>
        <a:lstStyle/>
        <a:p>
          <a:r>
            <a:rPr lang="et-EE" sz="1600" dirty="0"/>
            <a:t>Lisa-dokumendid</a:t>
          </a:r>
          <a:endParaRPr lang="en-US" sz="1600" dirty="0"/>
        </a:p>
      </dgm:t>
    </dgm:pt>
    <dgm:pt modelId="{BF0EA3D0-E0AA-4AA9-B16A-561C3C3FA537}" type="parTrans" cxnId="{67FC77E4-CECD-4462-AF0F-C1726286DCA8}">
      <dgm:prSet/>
      <dgm:spPr/>
      <dgm:t>
        <a:bodyPr/>
        <a:lstStyle/>
        <a:p>
          <a:endParaRPr lang="en-US" sz="2400"/>
        </a:p>
      </dgm:t>
    </dgm:pt>
    <dgm:pt modelId="{9B51538F-7F8B-46AC-896D-C08CBE997891}" type="sibTrans" cxnId="{67FC77E4-CECD-4462-AF0F-C1726286DCA8}">
      <dgm:prSet/>
      <dgm:spPr/>
      <dgm:t>
        <a:bodyPr/>
        <a:lstStyle/>
        <a:p>
          <a:endParaRPr lang="en-US" sz="2400"/>
        </a:p>
      </dgm:t>
    </dgm:pt>
    <dgm:pt modelId="{FBA426D7-C9EF-4095-B45B-0FF5EE03BD93}">
      <dgm:prSet phldrT="[Text]" custT="1"/>
      <dgm:spPr/>
      <dgm:t>
        <a:bodyPr/>
        <a:lstStyle/>
        <a:p>
          <a:r>
            <a:rPr lang="et-EE" sz="1600" dirty="0"/>
            <a:t>VKE</a:t>
          </a:r>
          <a:endParaRPr lang="en-US" sz="1600" dirty="0"/>
        </a:p>
      </dgm:t>
    </dgm:pt>
    <dgm:pt modelId="{67FDA20C-5221-44F3-B1F5-AA39AF086C96}" type="parTrans" cxnId="{1E4BBD47-015B-4401-A144-671E478BA605}">
      <dgm:prSet/>
      <dgm:spPr/>
      <dgm:t>
        <a:bodyPr/>
        <a:lstStyle/>
        <a:p>
          <a:endParaRPr lang="en-US" sz="2400"/>
        </a:p>
      </dgm:t>
    </dgm:pt>
    <dgm:pt modelId="{729A7170-7304-4CEE-B8FB-43B8EEC2D78D}" type="sibTrans" cxnId="{1E4BBD47-015B-4401-A144-671E478BA605}">
      <dgm:prSet/>
      <dgm:spPr/>
      <dgm:t>
        <a:bodyPr/>
        <a:lstStyle/>
        <a:p>
          <a:endParaRPr lang="en-US" sz="2400"/>
        </a:p>
      </dgm:t>
    </dgm:pt>
    <dgm:pt modelId="{397D90AA-4495-4B2A-A156-DCD020128559}">
      <dgm:prSet phldrT="[Text]" custT="1"/>
      <dgm:spPr/>
      <dgm:t>
        <a:bodyPr/>
        <a:lstStyle/>
        <a:p>
          <a:r>
            <a:rPr lang="et-EE" sz="1600" dirty="0"/>
            <a:t>Esitamine</a:t>
          </a:r>
          <a:endParaRPr lang="en-US" sz="1600" dirty="0"/>
        </a:p>
      </dgm:t>
    </dgm:pt>
    <dgm:pt modelId="{CD181604-9590-4145-A3EB-68F815655427}" type="parTrans" cxnId="{7BD0D01E-1376-4D09-8F70-FC1731EEF606}">
      <dgm:prSet/>
      <dgm:spPr/>
      <dgm:t>
        <a:bodyPr/>
        <a:lstStyle/>
        <a:p>
          <a:endParaRPr lang="en-US" sz="2400"/>
        </a:p>
      </dgm:t>
    </dgm:pt>
    <dgm:pt modelId="{75036200-F514-4FD7-B8B0-C7C4ECAEC9DD}" type="sibTrans" cxnId="{7BD0D01E-1376-4D09-8F70-FC1731EEF606}">
      <dgm:prSet/>
      <dgm:spPr/>
      <dgm:t>
        <a:bodyPr/>
        <a:lstStyle/>
        <a:p>
          <a:endParaRPr lang="en-US" sz="2400"/>
        </a:p>
      </dgm:t>
    </dgm:pt>
    <dgm:pt modelId="{0EE077C6-79BC-4A3C-BD10-0545E7144E06}" type="pres">
      <dgm:prSet presAssocID="{F6446C28-1314-4CDB-87F9-5DE50E9A06A8}" presName="Name0" presStyleCnt="0">
        <dgm:presLayoutVars>
          <dgm:dir/>
          <dgm:animLvl val="lvl"/>
          <dgm:resizeHandles val="exact"/>
        </dgm:presLayoutVars>
      </dgm:prSet>
      <dgm:spPr/>
    </dgm:pt>
    <dgm:pt modelId="{DEB4F638-737C-4DE0-A2EE-4DC40EB4C709}" type="pres">
      <dgm:prSet presAssocID="{3DBCA436-42EB-46C4-A847-7E945666A044}" presName="parTxOnly" presStyleLbl="node1" presStyleIdx="0" presStyleCnt="6">
        <dgm:presLayoutVars>
          <dgm:chMax val="0"/>
          <dgm:chPref val="0"/>
          <dgm:bulletEnabled val="1"/>
        </dgm:presLayoutVars>
      </dgm:prSet>
      <dgm:spPr/>
    </dgm:pt>
    <dgm:pt modelId="{2F626A17-F24C-4959-9D77-5548F2E18AC2}" type="pres">
      <dgm:prSet presAssocID="{CB2538D2-4C6E-43ED-98A6-B88D1E2B8F40}" presName="parTxOnlySpace" presStyleCnt="0"/>
      <dgm:spPr/>
    </dgm:pt>
    <dgm:pt modelId="{955B9863-B5D0-420E-82DF-D8BBDCD538E8}" type="pres">
      <dgm:prSet presAssocID="{F8638EC4-311C-484C-86A6-22583692471F}" presName="parTxOnly" presStyleLbl="node1" presStyleIdx="1" presStyleCnt="6">
        <dgm:presLayoutVars>
          <dgm:chMax val="0"/>
          <dgm:chPref val="0"/>
          <dgm:bulletEnabled val="1"/>
        </dgm:presLayoutVars>
      </dgm:prSet>
      <dgm:spPr/>
    </dgm:pt>
    <dgm:pt modelId="{028B2BED-C87D-49E7-955B-4972BAD4C0E9}" type="pres">
      <dgm:prSet presAssocID="{3CC9DDCA-0E06-4F96-8C47-D313F45081E5}" presName="parTxOnlySpace" presStyleCnt="0"/>
      <dgm:spPr/>
    </dgm:pt>
    <dgm:pt modelId="{DBFFFF9B-67C6-4F03-A4BF-D58863822235}" type="pres">
      <dgm:prSet presAssocID="{A849E00A-684E-4B05-8E41-C6B03B407EB2}" presName="parTxOnly" presStyleLbl="node1" presStyleIdx="2" presStyleCnt="6">
        <dgm:presLayoutVars>
          <dgm:chMax val="0"/>
          <dgm:chPref val="0"/>
          <dgm:bulletEnabled val="1"/>
        </dgm:presLayoutVars>
      </dgm:prSet>
      <dgm:spPr/>
    </dgm:pt>
    <dgm:pt modelId="{B358E003-B176-49E0-9AA2-E2DBBC641BFF}" type="pres">
      <dgm:prSet presAssocID="{13C1D169-7A8A-4DF4-8AA8-F89A69D2F3C3}" presName="parTxOnlySpace" presStyleCnt="0"/>
      <dgm:spPr/>
    </dgm:pt>
    <dgm:pt modelId="{01750FDA-E386-46FB-A86B-F9DDB84FA7A2}" type="pres">
      <dgm:prSet presAssocID="{D412D610-D5F4-4600-9794-EE27C09C5F37}" presName="parTxOnly" presStyleLbl="node1" presStyleIdx="3" presStyleCnt="6">
        <dgm:presLayoutVars>
          <dgm:chMax val="0"/>
          <dgm:chPref val="0"/>
          <dgm:bulletEnabled val="1"/>
        </dgm:presLayoutVars>
      </dgm:prSet>
      <dgm:spPr/>
    </dgm:pt>
    <dgm:pt modelId="{C384C97C-BAE4-48C6-9FF8-7E0934A2C6DD}" type="pres">
      <dgm:prSet presAssocID="{9B51538F-7F8B-46AC-896D-C08CBE997891}" presName="parTxOnlySpace" presStyleCnt="0"/>
      <dgm:spPr/>
    </dgm:pt>
    <dgm:pt modelId="{5DF175FF-09FE-40ED-AE53-4717FE75B226}" type="pres">
      <dgm:prSet presAssocID="{FBA426D7-C9EF-4095-B45B-0FF5EE03BD93}" presName="parTxOnly" presStyleLbl="node1" presStyleIdx="4" presStyleCnt="6">
        <dgm:presLayoutVars>
          <dgm:chMax val="0"/>
          <dgm:chPref val="0"/>
          <dgm:bulletEnabled val="1"/>
        </dgm:presLayoutVars>
      </dgm:prSet>
      <dgm:spPr/>
    </dgm:pt>
    <dgm:pt modelId="{0EA8F69C-1E3D-4001-B32B-2354CBC104C5}" type="pres">
      <dgm:prSet presAssocID="{729A7170-7304-4CEE-B8FB-43B8EEC2D78D}" presName="parTxOnlySpace" presStyleCnt="0"/>
      <dgm:spPr/>
    </dgm:pt>
    <dgm:pt modelId="{F451A30E-68EA-4A05-8689-217708DCB965}" type="pres">
      <dgm:prSet presAssocID="{397D90AA-4495-4B2A-A156-DCD020128559}" presName="parTxOnly" presStyleLbl="node1" presStyleIdx="5" presStyleCnt="6">
        <dgm:presLayoutVars>
          <dgm:chMax val="0"/>
          <dgm:chPref val="0"/>
          <dgm:bulletEnabled val="1"/>
        </dgm:presLayoutVars>
      </dgm:prSet>
      <dgm:spPr/>
    </dgm:pt>
  </dgm:ptLst>
  <dgm:cxnLst>
    <dgm:cxn modelId="{3462E21A-C9BF-486E-877F-7F6883396A5E}" srcId="{F6446C28-1314-4CDB-87F9-5DE50E9A06A8}" destId="{A849E00A-684E-4B05-8E41-C6B03B407EB2}" srcOrd="2" destOrd="0" parTransId="{063DECA5-2C4C-4A85-84A8-9B96CEA035D0}" sibTransId="{13C1D169-7A8A-4DF4-8AA8-F89A69D2F3C3}"/>
    <dgm:cxn modelId="{7BD0D01E-1376-4D09-8F70-FC1731EEF606}" srcId="{F6446C28-1314-4CDB-87F9-5DE50E9A06A8}" destId="{397D90AA-4495-4B2A-A156-DCD020128559}" srcOrd="5" destOrd="0" parTransId="{CD181604-9590-4145-A3EB-68F815655427}" sibTransId="{75036200-F514-4FD7-B8B0-C7C4ECAEC9DD}"/>
    <dgm:cxn modelId="{1E4BBD47-015B-4401-A144-671E478BA605}" srcId="{F6446C28-1314-4CDB-87F9-5DE50E9A06A8}" destId="{FBA426D7-C9EF-4095-B45B-0FF5EE03BD93}" srcOrd="4" destOrd="0" parTransId="{67FDA20C-5221-44F3-B1F5-AA39AF086C96}" sibTransId="{729A7170-7304-4CEE-B8FB-43B8EEC2D78D}"/>
    <dgm:cxn modelId="{DE73DE6C-64F5-43FE-87BB-935A49B029E0}" type="presOf" srcId="{FBA426D7-C9EF-4095-B45B-0FF5EE03BD93}" destId="{5DF175FF-09FE-40ED-AE53-4717FE75B226}" srcOrd="0" destOrd="0" presId="urn:microsoft.com/office/officeart/2005/8/layout/chevron1"/>
    <dgm:cxn modelId="{90CBF58F-1E22-4C7E-A01B-56E56DD90C11}" type="presOf" srcId="{3DBCA436-42EB-46C4-A847-7E945666A044}" destId="{DEB4F638-737C-4DE0-A2EE-4DC40EB4C709}" srcOrd="0" destOrd="0" presId="urn:microsoft.com/office/officeart/2005/8/layout/chevron1"/>
    <dgm:cxn modelId="{2ACAF39B-6CAF-48BA-9EB7-1B9C540F75FB}" type="presOf" srcId="{A849E00A-684E-4B05-8E41-C6B03B407EB2}" destId="{DBFFFF9B-67C6-4F03-A4BF-D58863822235}" srcOrd="0" destOrd="0" presId="urn:microsoft.com/office/officeart/2005/8/layout/chevron1"/>
    <dgm:cxn modelId="{49C57F9C-120B-4695-8856-1C47E6D0F009}" type="presOf" srcId="{D412D610-D5F4-4600-9794-EE27C09C5F37}" destId="{01750FDA-E386-46FB-A86B-F9DDB84FA7A2}" srcOrd="0" destOrd="0" presId="urn:microsoft.com/office/officeart/2005/8/layout/chevron1"/>
    <dgm:cxn modelId="{29A17EB8-7F37-4EC4-B838-C354C3863F53}" type="presOf" srcId="{F6446C28-1314-4CDB-87F9-5DE50E9A06A8}" destId="{0EE077C6-79BC-4A3C-BD10-0545E7144E06}" srcOrd="0" destOrd="0" presId="urn:microsoft.com/office/officeart/2005/8/layout/chevron1"/>
    <dgm:cxn modelId="{E9BE84DA-48A5-4B4F-A0F6-4E8F7B2B886D}" srcId="{F6446C28-1314-4CDB-87F9-5DE50E9A06A8}" destId="{3DBCA436-42EB-46C4-A847-7E945666A044}" srcOrd="0" destOrd="0" parTransId="{47FC7EC6-7B3B-4A3F-9434-A09FEBD3A3CB}" sibTransId="{CB2538D2-4C6E-43ED-98A6-B88D1E2B8F40}"/>
    <dgm:cxn modelId="{BC2A6ADB-FC52-455F-B403-62EACD30631F}" srcId="{F6446C28-1314-4CDB-87F9-5DE50E9A06A8}" destId="{F8638EC4-311C-484C-86A6-22583692471F}" srcOrd="1" destOrd="0" parTransId="{7527AB2F-35E5-49DB-B6A3-C297B45C8E08}" sibTransId="{3CC9DDCA-0E06-4F96-8C47-D313F45081E5}"/>
    <dgm:cxn modelId="{67FC77E4-CECD-4462-AF0F-C1726286DCA8}" srcId="{F6446C28-1314-4CDB-87F9-5DE50E9A06A8}" destId="{D412D610-D5F4-4600-9794-EE27C09C5F37}" srcOrd="3" destOrd="0" parTransId="{BF0EA3D0-E0AA-4AA9-B16A-561C3C3FA537}" sibTransId="{9B51538F-7F8B-46AC-896D-C08CBE997891}"/>
    <dgm:cxn modelId="{2149F0E8-1BD6-4A11-BE15-B3D3CCD63B2F}" type="presOf" srcId="{F8638EC4-311C-484C-86A6-22583692471F}" destId="{955B9863-B5D0-420E-82DF-D8BBDCD538E8}" srcOrd="0" destOrd="0" presId="urn:microsoft.com/office/officeart/2005/8/layout/chevron1"/>
    <dgm:cxn modelId="{2FF93CE9-90EE-4E86-B8CF-4A2D5F84675F}" type="presOf" srcId="{397D90AA-4495-4B2A-A156-DCD020128559}" destId="{F451A30E-68EA-4A05-8689-217708DCB965}" srcOrd="0" destOrd="0" presId="urn:microsoft.com/office/officeart/2005/8/layout/chevron1"/>
    <dgm:cxn modelId="{72C816FF-F110-4BA3-9521-7C652C2D5BB1}" type="presParOf" srcId="{0EE077C6-79BC-4A3C-BD10-0545E7144E06}" destId="{DEB4F638-737C-4DE0-A2EE-4DC40EB4C709}" srcOrd="0" destOrd="0" presId="urn:microsoft.com/office/officeart/2005/8/layout/chevron1"/>
    <dgm:cxn modelId="{77B74909-C957-4986-84DA-280FA85659C5}" type="presParOf" srcId="{0EE077C6-79BC-4A3C-BD10-0545E7144E06}" destId="{2F626A17-F24C-4959-9D77-5548F2E18AC2}" srcOrd="1" destOrd="0" presId="urn:microsoft.com/office/officeart/2005/8/layout/chevron1"/>
    <dgm:cxn modelId="{72372BD9-6EAF-47A8-B6C7-A9C8A983DB75}" type="presParOf" srcId="{0EE077C6-79BC-4A3C-BD10-0545E7144E06}" destId="{955B9863-B5D0-420E-82DF-D8BBDCD538E8}" srcOrd="2" destOrd="0" presId="urn:microsoft.com/office/officeart/2005/8/layout/chevron1"/>
    <dgm:cxn modelId="{1772BCB2-B4B3-4283-99B4-DF4F6711E6C0}" type="presParOf" srcId="{0EE077C6-79BC-4A3C-BD10-0545E7144E06}" destId="{028B2BED-C87D-49E7-955B-4972BAD4C0E9}" srcOrd="3" destOrd="0" presId="urn:microsoft.com/office/officeart/2005/8/layout/chevron1"/>
    <dgm:cxn modelId="{CC8D4B3A-BE69-44FB-8543-1B7AD613C88C}" type="presParOf" srcId="{0EE077C6-79BC-4A3C-BD10-0545E7144E06}" destId="{DBFFFF9B-67C6-4F03-A4BF-D58863822235}" srcOrd="4" destOrd="0" presId="urn:microsoft.com/office/officeart/2005/8/layout/chevron1"/>
    <dgm:cxn modelId="{AB677535-BBEC-4F64-A71A-9FECAD9DBF28}" type="presParOf" srcId="{0EE077C6-79BC-4A3C-BD10-0545E7144E06}" destId="{B358E003-B176-49E0-9AA2-E2DBBC641BFF}" srcOrd="5" destOrd="0" presId="urn:microsoft.com/office/officeart/2005/8/layout/chevron1"/>
    <dgm:cxn modelId="{E417AC7F-96CA-46F0-8127-3F0752AF30C5}" type="presParOf" srcId="{0EE077C6-79BC-4A3C-BD10-0545E7144E06}" destId="{01750FDA-E386-46FB-A86B-F9DDB84FA7A2}" srcOrd="6" destOrd="0" presId="urn:microsoft.com/office/officeart/2005/8/layout/chevron1"/>
    <dgm:cxn modelId="{41080B2C-8323-452F-B92B-31BA5951F238}" type="presParOf" srcId="{0EE077C6-79BC-4A3C-BD10-0545E7144E06}" destId="{C384C97C-BAE4-48C6-9FF8-7E0934A2C6DD}" srcOrd="7" destOrd="0" presId="urn:microsoft.com/office/officeart/2005/8/layout/chevron1"/>
    <dgm:cxn modelId="{B38B1850-F83D-49D4-B196-FA6ABCDD9D11}" type="presParOf" srcId="{0EE077C6-79BC-4A3C-BD10-0545E7144E06}" destId="{5DF175FF-09FE-40ED-AE53-4717FE75B226}" srcOrd="8" destOrd="0" presId="urn:microsoft.com/office/officeart/2005/8/layout/chevron1"/>
    <dgm:cxn modelId="{36510750-9045-413E-8377-4C4C2C4DB806}" type="presParOf" srcId="{0EE077C6-79BC-4A3C-BD10-0545E7144E06}" destId="{0EA8F69C-1E3D-4001-B32B-2354CBC104C5}" srcOrd="9" destOrd="0" presId="urn:microsoft.com/office/officeart/2005/8/layout/chevron1"/>
    <dgm:cxn modelId="{4B340737-68DB-4D57-8879-5ED9CE7A4892}" type="presParOf" srcId="{0EE077C6-79BC-4A3C-BD10-0545E7144E06}" destId="{F451A30E-68EA-4A05-8689-217708DCB965}" srcOrd="10" destOrd="0" presId="urn:microsoft.com/office/officeart/2005/8/layout/chevron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8E0CFC-76C7-4D5D-BCC4-347B029BE843}">
      <dsp:nvSpPr>
        <dsp:cNvPr id="0" name=""/>
        <dsp:cNvSpPr/>
      </dsp:nvSpPr>
      <dsp:spPr>
        <a:xfrm>
          <a:off x="2385" y="370970"/>
          <a:ext cx="2123326" cy="84933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t-EE" sz="1600" kern="1200" dirty="0" err="1"/>
            <a:t>Üldandmed</a:t>
          </a:r>
          <a:endParaRPr lang="en-US" sz="1600" kern="1200" dirty="0"/>
        </a:p>
      </dsp:txBody>
      <dsp:txXfrm>
        <a:off x="427050" y="370970"/>
        <a:ext cx="1273996" cy="849330"/>
      </dsp:txXfrm>
    </dsp:sp>
    <dsp:sp modelId="{CB4F0459-F60A-4C7A-8B99-4E95522428CA}">
      <dsp:nvSpPr>
        <dsp:cNvPr id="0" name=""/>
        <dsp:cNvSpPr/>
      </dsp:nvSpPr>
      <dsp:spPr>
        <a:xfrm>
          <a:off x="1913379" y="370970"/>
          <a:ext cx="2123326" cy="84933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t-EE" sz="1600" kern="1200" dirty="0"/>
            <a:t>Detailandmed</a:t>
          </a:r>
          <a:endParaRPr lang="en-US" sz="1200" kern="1200" dirty="0"/>
        </a:p>
      </dsp:txBody>
      <dsp:txXfrm>
        <a:off x="2338044" y="370970"/>
        <a:ext cx="1273996" cy="849330"/>
      </dsp:txXfrm>
    </dsp:sp>
    <dsp:sp modelId="{C726ACA8-9FCA-4D41-BFA7-EFBE1D7A735B}">
      <dsp:nvSpPr>
        <dsp:cNvPr id="0" name=""/>
        <dsp:cNvSpPr/>
      </dsp:nvSpPr>
      <dsp:spPr>
        <a:xfrm>
          <a:off x="3824372" y="370970"/>
          <a:ext cx="2123326" cy="84933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t-EE" sz="1600" kern="1200" dirty="0"/>
            <a:t>Kasusaajad</a:t>
          </a:r>
          <a:endParaRPr lang="en-US" sz="1500" kern="1200" dirty="0"/>
        </a:p>
      </dsp:txBody>
      <dsp:txXfrm>
        <a:off x="4249037" y="370970"/>
        <a:ext cx="1273996" cy="849330"/>
      </dsp:txXfrm>
    </dsp:sp>
    <dsp:sp modelId="{C4F24742-FBC2-456C-869F-AAC0FA99AB21}">
      <dsp:nvSpPr>
        <dsp:cNvPr id="0" name=""/>
        <dsp:cNvSpPr/>
      </dsp:nvSpPr>
      <dsp:spPr>
        <a:xfrm>
          <a:off x="5735366" y="370970"/>
          <a:ext cx="2123326" cy="84933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t-EE" sz="1500" kern="1200" dirty="0"/>
            <a:t>Majandusaasta andmed</a:t>
          </a:r>
          <a:endParaRPr lang="en-US" sz="1500" kern="1200" dirty="0"/>
        </a:p>
      </dsp:txBody>
      <dsp:txXfrm>
        <a:off x="6160031" y="370970"/>
        <a:ext cx="1273996" cy="849330"/>
      </dsp:txXfrm>
    </dsp:sp>
    <dsp:sp modelId="{605AFC33-27B9-4464-8C91-1B6360D33252}">
      <dsp:nvSpPr>
        <dsp:cNvPr id="0" name=""/>
        <dsp:cNvSpPr/>
      </dsp:nvSpPr>
      <dsp:spPr>
        <a:xfrm>
          <a:off x="7646360" y="370970"/>
          <a:ext cx="2123326" cy="84933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t-EE" sz="1500" kern="1200" dirty="0"/>
            <a:t>Tulude/kulude aruanne</a:t>
          </a:r>
          <a:endParaRPr lang="en-US" sz="1500" kern="1200" dirty="0"/>
        </a:p>
      </dsp:txBody>
      <dsp:txXfrm>
        <a:off x="8071025" y="370970"/>
        <a:ext cx="1273996" cy="8493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B4F638-737C-4DE0-A2EE-4DC40EB4C709}">
      <dsp:nvSpPr>
        <dsp:cNvPr id="0" name=""/>
        <dsp:cNvSpPr/>
      </dsp:nvSpPr>
      <dsp:spPr>
        <a:xfrm>
          <a:off x="5684" y="183914"/>
          <a:ext cx="2114571" cy="84582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t-EE" sz="1600" kern="1200" dirty="0"/>
            <a:t>Seireandmed</a:t>
          </a:r>
          <a:endParaRPr lang="en-US" sz="1600" kern="1200" dirty="0"/>
        </a:p>
      </dsp:txBody>
      <dsp:txXfrm>
        <a:off x="428598" y="183914"/>
        <a:ext cx="1268743" cy="845828"/>
      </dsp:txXfrm>
    </dsp:sp>
    <dsp:sp modelId="{955B9863-B5D0-420E-82DF-D8BBDCD538E8}">
      <dsp:nvSpPr>
        <dsp:cNvPr id="0" name=""/>
        <dsp:cNvSpPr/>
      </dsp:nvSpPr>
      <dsp:spPr>
        <a:xfrm>
          <a:off x="1908798" y="183914"/>
          <a:ext cx="2114571" cy="84582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t-EE" sz="1600" kern="1200" dirty="0"/>
            <a:t>Tegevused</a:t>
          </a:r>
          <a:endParaRPr lang="en-US" sz="1600" kern="1200" dirty="0"/>
        </a:p>
      </dsp:txBody>
      <dsp:txXfrm>
        <a:off x="2331712" y="183914"/>
        <a:ext cx="1268743" cy="845828"/>
      </dsp:txXfrm>
    </dsp:sp>
    <dsp:sp modelId="{DBFFFF9B-67C6-4F03-A4BF-D58863822235}">
      <dsp:nvSpPr>
        <dsp:cNvPr id="0" name=""/>
        <dsp:cNvSpPr/>
      </dsp:nvSpPr>
      <dsp:spPr>
        <a:xfrm>
          <a:off x="3811913" y="183914"/>
          <a:ext cx="2114571" cy="84582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t-EE" sz="1600" kern="1200" dirty="0"/>
            <a:t>Katastri-tunnused</a:t>
          </a:r>
          <a:endParaRPr lang="en-US" sz="1600" kern="1200" dirty="0"/>
        </a:p>
      </dsp:txBody>
      <dsp:txXfrm>
        <a:off x="4234827" y="183914"/>
        <a:ext cx="1268743" cy="845828"/>
      </dsp:txXfrm>
    </dsp:sp>
    <dsp:sp modelId="{01750FDA-E386-46FB-A86B-F9DDB84FA7A2}">
      <dsp:nvSpPr>
        <dsp:cNvPr id="0" name=""/>
        <dsp:cNvSpPr/>
      </dsp:nvSpPr>
      <dsp:spPr>
        <a:xfrm>
          <a:off x="5715027" y="183914"/>
          <a:ext cx="2114571" cy="84582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t-EE" sz="1600" kern="1200" dirty="0"/>
            <a:t>Lisa-dokumendid</a:t>
          </a:r>
          <a:endParaRPr lang="en-US" sz="1600" kern="1200" dirty="0"/>
        </a:p>
      </dsp:txBody>
      <dsp:txXfrm>
        <a:off x="6137941" y="183914"/>
        <a:ext cx="1268743" cy="845828"/>
      </dsp:txXfrm>
    </dsp:sp>
    <dsp:sp modelId="{5DF175FF-09FE-40ED-AE53-4717FE75B226}">
      <dsp:nvSpPr>
        <dsp:cNvPr id="0" name=""/>
        <dsp:cNvSpPr/>
      </dsp:nvSpPr>
      <dsp:spPr>
        <a:xfrm>
          <a:off x="7618142" y="183914"/>
          <a:ext cx="2114571" cy="84582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t-EE" sz="1600" kern="1200" dirty="0"/>
            <a:t>VKE</a:t>
          </a:r>
          <a:endParaRPr lang="en-US" sz="1600" kern="1200" dirty="0"/>
        </a:p>
      </dsp:txBody>
      <dsp:txXfrm>
        <a:off x="8041056" y="183914"/>
        <a:ext cx="1268743" cy="845828"/>
      </dsp:txXfrm>
    </dsp:sp>
    <dsp:sp modelId="{F451A30E-68EA-4A05-8689-217708DCB965}">
      <dsp:nvSpPr>
        <dsp:cNvPr id="0" name=""/>
        <dsp:cNvSpPr/>
      </dsp:nvSpPr>
      <dsp:spPr>
        <a:xfrm>
          <a:off x="9521256" y="183914"/>
          <a:ext cx="2114571" cy="84582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t-EE" sz="1600" kern="1200" dirty="0"/>
            <a:t>Esitamine</a:t>
          </a:r>
          <a:endParaRPr lang="en-US" sz="1600" kern="1200" dirty="0"/>
        </a:p>
      </dsp:txBody>
      <dsp:txXfrm>
        <a:off x="9944170" y="183914"/>
        <a:ext cx="1268743" cy="84582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6C3DD4-F211-418E-95A2-4E5958C07A09}" type="datetimeFigureOut">
              <a:rPr lang="et-EE" smtClean="0"/>
              <a:t>15.05.2024</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DE0DBE-1144-42A4-B426-A79F49CF0B84}" type="slidenum">
              <a:rPr lang="et-EE" smtClean="0"/>
              <a:t>‹#›</a:t>
            </a:fld>
            <a:endParaRPr lang="et-EE"/>
          </a:p>
        </p:txBody>
      </p:sp>
    </p:spTree>
    <p:extLst>
      <p:ext uri="{BB962C8B-B14F-4D97-AF65-F5344CB8AC3E}">
        <p14:creationId xmlns:p14="http://schemas.microsoft.com/office/powerpoint/2010/main" val="479029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Kohe</a:t>
            </a:r>
            <a:r>
              <a:rPr lang="et-EE" baseline="0" dirty="0"/>
              <a:t> toetustaotluse valimisel tuleb ära valida ka tegevussuund, mille alla hakatakse toetustaotlust esitama. </a:t>
            </a:r>
          </a:p>
          <a:p>
            <a:r>
              <a:rPr lang="et-EE" baseline="0" dirty="0"/>
              <a:t>Seejärel avaneb toetustaotluse vorm, mis koosneb 11 sammust.</a:t>
            </a:r>
            <a:endParaRPr lang="et-EE" dirty="0"/>
          </a:p>
        </p:txBody>
      </p:sp>
      <p:sp>
        <p:nvSpPr>
          <p:cNvPr id="4" name="Slide Number Placeholder 3"/>
          <p:cNvSpPr>
            <a:spLocks noGrp="1"/>
          </p:cNvSpPr>
          <p:nvPr>
            <p:ph type="sldNum" sz="quarter" idx="10"/>
          </p:nvPr>
        </p:nvSpPr>
        <p:spPr/>
        <p:txBody>
          <a:bodyPr/>
          <a:lstStyle/>
          <a:p>
            <a:fld id="{FEDE0DBE-1144-42A4-B426-A79F49CF0B84}" type="slidenum">
              <a:rPr lang="et-EE" smtClean="0"/>
              <a:t>3</a:t>
            </a:fld>
            <a:endParaRPr lang="et-EE"/>
          </a:p>
        </p:txBody>
      </p:sp>
    </p:spTree>
    <p:extLst>
      <p:ext uri="{BB962C8B-B14F-4D97-AF65-F5344CB8AC3E}">
        <p14:creationId xmlns:p14="http://schemas.microsoft.com/office/powerpoint/2010/main" val="1437569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Esmalt tuleb taotlejal panna paika põhitegevus.</a:t>
            </a:r>
            <a:r>
              <a:rPr lang="et-EE" baseline="0" dirty="0"/>
              <a:t> </a:t>
            </a:r>
          </a:p>
          <a:p>
            <a:pPr marL="171450" indent="-171450">
              <a:buFont typeface="Arial" panose="020B0604020202020204" pitchFamily="34" charset="0"/>
              <a:buChar char="•"/>
            </a:pPr>
            <a:r>
              <a:rPr lang="et-EE" baseline="0" dirty="0"/>
              <a:t>See on see tegevus, millele toetust taotletakse ning millega võib kaasneda ettevalmistav töö. </a:t>
            </a:r>
          </a:p>
          <a:p>
            <a:pPr marL="171450" indent="-171450">
              <a:buFont typeface="Arial" panose="020B0604020202020204" pitchFamily="34" charset="0"/>
              <a:buChar char="•"/>
            </a:pPr>
            <a:r>
              <a:rPr lang="et-EE" baseline="0" dirty="0"/>
              <a:t>Võimalikud põhitegevuse variandid on sinise taustaga tabelis, nende vahel on võimalik valida. Kõrval oleval joonisel on näha sisestamise loogika.</a:t>
            </a:r>
          </a:p>
          <a:p>
            <a:pPr marL="171450" indent="-171450">
              <a:buFont typeface="Arial" panose="020B0604020202020204" pitchFamily="34" charset="0"/>
              <a:buChar char="•"/>
            </a:pPr>
            <a:r>
              <a:rPr lang="et-EE" baseline="0" dirty="0"/>
              <a:t>Kui tegevus on valitud, ilmub veel täpsustav valik „Objekti liik“</a:t>
            </a:r>
          </a:p>
          <a:p>
            <a:pPr marL="171450" indent="-171450">
              <a:buFont typeface="Arial" panose="020B0604020202020204" pitchFamily="34" charset="0"/>
              <a:buChar char="•"/>
            </a:pPr>
            <a:r>
              <a:rPr lang="et-EE" baseline="0" dirty="0"/>
              <a:t>Peale põhitegevuse valikut tuleb ise kirjeldada tegevuse nimetus, eesmärk ja kirjeldus.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t-EE" baseline="0" dirty="0"/>
              <a:t>Põhitegevusi võib projektis olla mitu. Igal põhitegevusel on eraldi nimetus, eesmärk ja kirjeldus. </a:t>
            </a:r>
          </a:p>
          <a:p>
            <a:endParaRPr lang="et-EE" baseline="0" dirty="0"/>
          </a:p>
          <a:p>
            <a:endParaRPr lang="et-EE" baseline="0" dirty="0"/>
          </a:p>
        </p:txBody>
      </p:sp>
      <p:sp>
        <p:nvSpPr>
          <p:cNvPr id="4" name="Slide Number Placeholder 3"/>
          <p:cNvSpPr>
            <a:spLocks noGrp="1"/>
          </p:cNvSpPr>
          <p:nvPr>
            <p:ph type="sldNum" sz="quarter" idx="10"/>
          </p:nvPr>
        </p:nvSpPr>
        <p:spPr/>
        <p:txBody>
          <a:bodyPr/>
          <a:lstStyle/>
          <a:p>
            <a:fld id="{FEDE0DBE-1144-42A4-B426-A79F49CF0B84}" type="slidenum">
              <a:rPr lang="et-EE" smtClean="0"/>
              <a:t>12</a:t>
            </a:fld>
            <a:endParaRPr lang="et-EE"/>
          </a:p>
        </p:txBody>
      </p:sp>
    </p:spTree>
    <p:extLst>
      <p:ext uri="{BB962C8B-B14F-4D97-AF65-F5344CB8AC3E}">
        <p14:creationId xmlns:p14="http://schemas.microsoft.com/office/powerpoint/2010/main" val="208136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dirty="0"/>
              <a:t>Põhitegevuse</a:t>
            </a:r>
            <a:r>
              <a:rPr lang="et-EE" baseline="0" dirty="0"/>
              <a:t> saab veel liigitada järgnevate valikute abil (paremal).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t-EE" dirty="0"/>
          </a:p>
          <a:p>
            <a:pPr marL="0" marR="0" lvl="0" indent="0" algn="l" defTabSz="914400" rtl="0" eaLnBrk="1" fontAlgn="auto" latinLnBrk="0" hangingPunct="1">
              <a:lnSpc>
                <a:spcPct val="100000"/>
              </a:lnSpc>
              <a:spcBef>
                <a:spcPts val="0"/>
              </a:spcBef>
              <a:spcAft>
                <a:spcPts val="0"/>
              </a:spcAft>
              <a:buClrTx/>
              <a:buSzTx/>
              <a:buFontTx/>
              <a:buNone/>
              <a:tabLst/>
              <a:defRPr/>
            </a:pPr>
            <a:r>
              <a:rPr lang="et-EE" dirty="0"/>
              <a:t>Rõhutatud</a:t>
            </a:r>
            <a:r>
              <a:rPr lang="et-EE" baseline="0" dirty="0"/>
              <a:t> on </a:t>
            </a:r>
            <a:r>
              <a:rPr lang="et-EE" b="1" dirty="0"/>
              <a:t>Päikeseenergia allikast elektrienergia tootmine:</a:t>
            </a:r>
            <a:r>
              <a:rPr lang="et-EE" b="1" baseline="0" dirty="0"/>
              <a:t> </a:t>
            </a:r>
            <a:r>
              <a:rPr lang="et-EE" b="0" baseline="0" dirty="0"/>
              <a:t>siin kehtib erisus! Päikesepaneelide paigaldamine on määruse järgi eristatud, seda tegevust kompenseeritakse ühikuhinnaga. See tähendab, et taotleja sisestab kW ja süsteem arvutab sellele vastava toetuse summa vastavalt määruses toodud ühikuhindadele.</a:t>
            </a:r>
          </a:p>
          <a:p>
            <a:pPr marL="0" marR="0" lvl="0" indent="0" algn="l" defTabSz="914400" rtl="0" eaLnBrk="1" fontAlgn="auto" latinLnBrk="0" hangingPunct="1">
              <a:lnSpc>
                <a:spcPct val="100000"/>
              </a:lnSpc>
              <a:spcBef>
                <a:spcPts val="0"/>
              </a:spcBef>
              <a:spcAft>
                <a:spcPts val="0"/>
              </a:spcAft>
              <a:buClrTx/>
              <a:buSzTx/>
              <a:buFontTx/>
              <a:buNone/>
              <a:tabLst/>
              <a:defRPr/>
            </a:pPr>
            <a:r>
              <a:rPr lang="et-EE" b="0" baseline="0" dirty="0"/>
              <a:t>Juhime tähelepanu:</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t-EE" b="0" baseline="0" dirty="0"/>
              <a:t>„Päikeseenergia allikast elektrienergia tootmine“ kehtib ainult päikesepaneelide paigaldamise korral. Salvestussüsteemide paigaldamise jm sellega seotud tegevused tuleb sisestada eraldi põhitegevusena (neile kehtib tavapärane toetusmäär ja loogika).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t-EE" b="0" baseline="0" dirty="0"/>
              <a:t>Selle tegevuse alla käib ka paneelidega seotud projekteerimine, mida päikesepaneelide puhul ei saa eraldi ettevalmistava tööna kirja panna.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t-EE" b="0" baseline="0" dirty="0"/>
              <a:t>Päikesepaneelide puhul põhitegevus on ehitamine (püstitamine/rajamine/paigaldamine).</a:t>
            </a:r>
            <a:endParaRPr lang="et-EE" dirty="0"/>
          </a:p>
          <a:p>
            <a:endParaRPr lang="et-EE" dirty="0"/>
          </a:p>
        </p:txBody>
      </p:sp>
      <p:sp>
        <p:nvSpPr>
          <p:cNvPr id="4" name="Slide Number Placeholder 3"/>
          <p:cNvSpPr>
            <a:spLocks noGrp="1"/>
          </p:cNvSpPr>
          <p:nvPr>
            <p:ph type="sldNum" sz="quarter" idx="10"/>
          </p:nvPr>
        </p:nvSpPr>
        <p:spPr/>
        <p:txBody>
          <a:bodyPr/>
          <a:lstStyle/>
          <a:p>
            <a:fld id="{FEDE0DBE-1144-42A4-B426-A79F49CF0B84}" type="slidenum">
              <a:rPr lang="et-EE" smtClean="0"/>
              <a:t>13</a:t>
            </a:fld>
            <a:endParaRPr lang="et-EE"/>
          </a:p>
        </p:txBody>
      </p:sp>
    </p:spTree>
    <p:extLst>
      <p:ext uri="{BB962C8B-B14F-4D97-AF65-F5344CB8AC3E}">
        <p14:creationId xmlns:p14="http://schemas.microsoft.com/office/powerpoint/2010/main" val="3156624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dirty="0"/>
              <a:t>Kui põhitegevus on sisestatud, saab lisada ka</a:t>
            </a:r>
            <a:r>
              <a:rPr lang="et-EE" baseline="0" dirty="0"/>
              <a:t> kaasneva tegevuse, milleks antud meetmes on ettevalmistav töö. Siin on loetelu töödest, mis määruse järgi kvalifitseeruvad ettevalmistavateks. </a:t>
            </a:r>
            <a:endParaRPr lang="et-EE" dirty="0"/>
          </a:p>
          <a:p>
            <a:pPr marL="0" marR="0" lvl="0" indent="0" algn="l" defTabSz="914400" rtl="0" eaLnBrk="1" fontAlgn="auto" latinLnBrk="0" hangingPunct="1">
              <a:lnSpc>
                <a:spcPct val="100000"/>
              </a:lnSpc>
              <a:spcBef>
                <a:spcPts val="0"/>
              </a:spcBef>
              <a:spcAft>
                <a:spcPts val="0"/>
              </a:spcAft>
              <a:buClrTx/>
              <a:buSzTx/>
              <a:buFontTx/>
              <a:buNone/>
              <a:tabLst/>
              <a:defRPr/>
            </a:pPr>
            <a:r>
              <a:rPr lang="et-EE" dirty="0"/>
              <a:t>Taotluse koostamine: T</a:t>
            </a:r>
            <a:r>
              <a:rPr lang="fi-FI" dirty="0"/>
              <a:t>aotluse ja selles esitatud andmeid tõendavate dokumentide koostamiseks tellitud töö ja teenus</a:t>
            </a:r>
            <a:r>
              <a:rPr lang="et-EE" dirty="0"/>
              <a:t>: </a:t>
            </a:r>
            <a:r>
              <a:rPr lang="fi-FI" dirty="0"/>
              <a:t>256 eurot ühe projektitoetuse taotluse kohta</a:t>
            </a:r>
            <a:endParaRPr lang="et-EE" dirty="0"/>
          </a:p>
          <a:p>
            <a:endParaRPr lang="et-EE" dirty="0"/>
          </a:p>
        </p:txBody>
      </p:sp>
      <p:sp>
        <p:nvSpPr>
          <p:cNvPr id="4" name="Slide Number Placeholder 3"/>
          <p:cNvSpPr>
            <a:spLocks noGrp="1"/>
          </p:cNvSpPr>
          <p:nvPr>
            <p:ph type="sldNum" sz="quarter" idx="10"/>
          </p:nvPr>
        </p:nvSpPr>
        <p:spPr/>
        <p:txBody>
          <a:bodyPr/>
          <a:lstStyle/>
          <a:p>
            <a:fld id="{FEDE0DBE-1144-42A4-B426-A79F49CF0B84}" type="slidenum">
              <a:rPr lang="et-EE" smtClean="0"/>
              <a:t>14</a:t>
            </a:fld>
            <a:endParaRPr lang="et-EE"/>
          </a:p>
        </p:txBody>
      </p:sp>
    </p:spTree>
    <p:extLst>
      <p:ext uri="{BB962C8B-B14F-4D97-AF65-F5344CB8AC3E}">
        <p14:creationId xmlns:p14="http://schemas.microsoft.com/office/powerpoint/2010/main" val="1472877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200" b="0" i="0" u="none" strike="noStrike" kern="1200" baseline="0" dirty="0">
                <a:solidFill>
                  <a:schemeClr val="tx1"/>
                </a:solidFill>
                <a:latin typeface="+mn-lt"/>
                <a:ea typeface="+mn-ea"/>
                <a:cs typeface="+mn-cs"/>
              </a:rPr>
              <a:t>Kui tegevuse andmed on sisestatud, tuleb sisestada </a:t>
            </a:r>
            <a:r>
              <a:rPr lang="et-EE" sz="1200" b="1" i="0" u="none" strike="noStrike" kern="1200" baseline="0" dirty="0">
                <a:solidFill>
                  <a:schemeClr val="tx1"/>
                </a:solidFill>
                <a:latin typeface="+mn-lt"/>
                <a:ea typeface="+mn-ea"/>
                <a:cs typeface="+mn-cs"/>
              </a:rPr>
              <a:t>tegevuse eelarve. </a:t>
            </a:r>
            <a:r>
              <a:rPr lang="et-EE" sz="1200" b="0" i="0" u="none" strike="noStrike" kern="1200" baseline="0" dirty="0">
                <a:solidFill>
                  <a:schemeClr val="tx1"/>
                </a:solidFill>
                <a:latin typeface="+mn-lt"/>
                <a:ea typeface="+mn-ea"/>
                <a:cs typeface="+mn-cs"/>
              </a:rPr>
              <a:t>Kui tegevuseks on ehitamine, avaneb 8-realine eelarve, kus igal kulureal on eraldi alamjaotus. Alajaotuse avamiseks vajutada eelarve real olevat plussmärki ning eelarve sisestamiseks „Muuda“ nuppu. </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1200" b="0" i="0" u="none" strike="noStrike" kern="1200" baseline="0" dirty="0">
                <a:solidFill>
                  <a:schemeClr val="tx1"/>
                </a:solidFill>
                <a:latin typeface="+mn-lt"/>
                <a:ea typeface="+mn-ea"/>
                <a:cs typeface="+mn-cs"/>
              </a:rPr>
              <a:t>Tegevuste puhul, mis ei ole ehitustegevused, avaneb ühe- või </a:t>
            </a:r>
            <a:r>
              <a:rPr lang="et-EE" sz="1200" b="0" i="0" u="none" strike="noStrike" kern="1200" baseline="0" dirty="0" err="1">
                <a:solidFill>
                  <a:schemeClr val="tx1"/>
                </a:solidFill>
                <a:latin typeface="+mn-lt"/>
                <a:ea typeface="+mn-ea"/>
                <a:cs typeface="+mn-cs"/>
              </a:rPr>
              <a:t>mitmerealine</a:t>
            </a:r>
            <a:r>
              <a:rPr lang="et-EE" sz="1200" b="0" i="0" u="none" strike="noStrike" kern="1200" baseline="0" dirty="0">
                <a:solidFill>
                  <a:schemeClr val="tx1"/>
                </a:solidFill>
                <a:latin typeface="+mn-lt"/>
                <a:ea typeface="+mn-ea"/>
                <a:cs typeface="+mn-cs"/>
              </a:rPr>
              <a:t> eelarve vorm ilma alamjaotusteta. </a:t>
            </a:r>
          </a:p>
          <a:p>
            <a:r>
              <a:rPr lang="et-EE" sz="1200" b="0" i="0" u="none" strike="noStrike" kern="1200" baseline="0" dirty="0">
                <a:solidFill>
                  <a:schemeClr val="tx1"/>
                </a:solidFill>
                <a:latin typeface="+mn-lt"/>
                <a:ea typeface="+mn-ea"/>
                <a:cs typeface="+mn-cs"/>
              </a:rPr>
              <a:t>Kui tegevuse eelarve on sisestatud, vajutab taotleja nuppu „Salvesta ja pöördu tagasi „Tegevused“ põhilehele“. </a:t>
            </a:r>
          </a:p>
          <a:p>
            <a:endParaRPr lang="et-EE" sz="1200" b="0" i="0" u="none" strike="noStrike" kern="1200" baseline="0" dirty="0">
              <a:solidFill>
                <a:schemeClr val="tx1"/>
              </a:solidFill>
              <a:latin typeface="+mn-lt"/>
              <a:ea typeface="+mn-ea"/>
              <a:cs typeface="+mn-cs"/>
            </a:endParaRPr>
          </a:p>
          <a:p>
            <a:r>
              <a:rPr lang="et-EE" sz="1200" b="1" i="0" u="none" strike="noStrike" kern="1200" baseline="0" dirty="0">
                <a:solidFill>
                  <a:schemeClr val="tx1"/>
                </a:solidFill>
                <a:latin typeface="+mn-lt"/>
                <a:ea typeface="+mn-ea"/>
                <a:cs typeface="+mn-cs"/>
              </a:rPr>
              <a:t>Hinnapakkumuste sisestamiseks </a:t>
            </a:r>
            <a:r>
              <a:rPr lang="et-EE" sz="1200" b="0" i="0" u="none" strike="noStrike" kern="1200" baseline="0" dirty="0">
                <a:solidFill>
                  <a:schemeClr val="tx1"/>
                </a:solidFill>
                <a:latin typeface="+mn-lt"/>
                <a:ea typeface="+mn-ea"/>
                <a:cs typeface="+mn-cs"/>
              </a:rPr>
              <a:t>tuleb vajutada „Tegevused“ põhilehel tegevuse lõpus oleval nupul „Hinnapakkumus“. Avanenud vaates vajutada nupule „Lisa hinnapakkumine“. Hinnapakkumuste sisestamisel saab määrata, kas tegemist on võitnud hinnapakkumusega (sellisel juhul täidab süsteem ise maksumuse andmed) ning sisestama peab ka hinnapakkuja andmed. Hinnapakkumuse faili saab lisada. Ehitustegevuse hinnapakkumuste jaoks on PRIA poolt eraldi vorm, see on kättesaadav kodulehelt meetme info alt ning edastame peatselt ka tegevusrühmadele. </a:t>
            </a:r>
          </a:p>
        </p:txBody>
      </p:sp>
      <p:sp>
        <p:nvSpPr>
          <p:cNvPr id="4" name="Slide Number Placeholder 3"/>
          <p:cNvSpPr>
            <a:spLocks noGrp="1"/>
          </p:cNvSpPr>
          <p:nvPr>
            <p:ph type="sldNum" sz="quarter" idx="10"/>
          </p:nvPr>
        </p:nvSpPr>
        <p:spPr/>
        <p:txBody>
          <a:bodyPr/>
          <a:lstStyle/>
          <a:p>
            <a:fld id="{FEDE0DBE-1144-42A4-B426-A79F49CF0B84}" type="slidenum">
              <a:rPr lang="et-EE" smtClean="0"/>
              <a:t>15</a:t>
            </a:fld>
            <a:endParaRPr lang="et-EE"/>
          </a:p>
        </p:txBody>
      </p:sp>
    </p:spTree>
    <p:extLst>
      <p:ext uri="{BB962C8B-B14F-4D97-AF65-F5344CB8AC3E}">
        <p14:creationId xmlns:p14="http://schemas.microsoft.com/office/powerpoint/2010/main" val="32332660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t-EE" sz="1200" b="0" i="0" u="none" strike="noStrike" kern="1200" baseline="0" dirty="0">
                <a:solidFill>
                  <a:schemeClr val="tx1"/>
                </a:solidFill>
                <a:latin typeface="+mn-lt"/>
                <a:ea typeface="+mn-ea"/>
                <a:cs typeface="+mn-cs"/>
              </a:rPr>
              <a:t>Sammus kuvatakse kõikide nende investeeringuobjektide katastriüksused, millele määruse kohaselt kehtivad kasutusõiguse nõuded (näiteks ehitamise puhul peab investeeringuobjekti alune maa olema taotleja omandis või peab taotleja kasuks olema seotud hoonestusõigus). </a:t>
            </a:r>
          </a:p>
          <a:p>
            <a:pPr marL="171450" indent="-171450">
              <a:buFont typeface="Arial" panose="020B0604020202020204" pitchFamily="34" charset="0"/>
              <a:buChar char="•"/>
            </a:pPr>
            <a:r>
              <a:rPr lang="et-EE" sz="1200" b="0" i="0" u="none" strike="noStrike" kern="1200" baseline="0" dirty="0">
                <a:solidFill>
                  <a:schemeClr val="tx1"/>
                </a:solidFill>
                <a:latin typeface="+mn-lt"/>
                <a:ea typeface="+mn-ea"/>
                <a:cs typeface="+mn-cs"/>
              </a:rPr>
              <a:t>Investeeringuobjekti asukoha kasutusõiguse sisestamisel (omand, hoonestusõigus, paigaldamise asukoha omand, kasutusvaldus, reaalservituut) saab taotleja valida, kas andmed päritakse automaatselt kinnistusraamatust või mitte. </a:t>
            </a:r>
          </a:p>
          <a:p>
            <a:pPr marL="171450" indent="-171450">
              <a:buFont typeface="Arial" panose="020B0604020202020204" pitchFamily="34" charset="0"/>
              <a:buChar char="•"/>
            </a:pPr>
            <a:r>
              <a:rPr lang="et-EE" sz="1200" b="0" i="0" u="none" strike="noStrike" kern="1200" baseline="0" dirty="0">
                <a:solidFill>
                  <a:schemeClr val="tx1"/>
                </a:solidFill>
                <a:latin typeface="+mn-lt"/>
                <a:ea typeface="+mn-ea"/>
                <a:cs typeface="+mn-cs"/>
              </a:rPr>
              <a:t>Viimasel juhul tuleb taotlejal kasutusõiguse andmed sisestada käsitsi. </a:t>
            </a:r>
          </a:p>
          <a:p>
            <a:pPr marL="171450" indent="-171450">
              <a:buFont typeface="Arial" panose="020B0604020202020204" pitchFamily="34" charset="0"/>
              <a:buChar char="•"/>
            </a:pPr>
            <a:r>
              <a:rPr lang="et-EE" sz="1200" b="0" i="0" u="none" strike="noStrike" kern="1200" baseline="0" dirty="0">
                <a:solidFill>
                  <a:schemeClr val="tx1"/>
                </a:solidFill>
                <a:latin typeface="+mn-lt"/>
                <a:ea typeface="+mn-ea"/>
                <a:cs typeface="+mn-cs"/>
              </a:rPr>
              <a:t>Kui esineb mistahes probleeme kasutusõiguse sisestamisega (näiteks toetustaotlusele tulevad aadressi alusel katastrid, mis ei ole tegelikult toetustaotlusega seotud), siis saab valida, et andmeid ei võetaks automaatselt. </a:t>
            </a:r>
          </a:p>
          <a:p>
            <a:pPr marL="171450" indent="-171450">
              <a:buFont typeface="Arial" panose="020B0604020202020204" pitchFamily="34" charset="0"/>
              <a:buChar char="•"/>
            </a:pPr>
            <a:r>
              <a:rPr lang="et-EE" sz="1200" b="0" i="0" u="none" strike="noStrike" kern="1200" baseline="0" dirty="0">
                <a:solidFill>
                  <a:schemeClr val="tx1"/>
                </a:solidFill>
                <a:latin typeface="+mn-lt"/>
                <a:ea typeface="+mn-ea"/>
                <a:cs typeface="+mn-cs"/>
              </a:rPr>
              <a:t>Oma selgituse esinenud olukorra kohta palume sisestada probleemiga seotud tegevuse andmeväljale „Objekti kirjeldus“, mille leiab sammust „Tegevused“</a:t>
            </a:r>
            <a:endParaRPr lang="et-EE" dirty="0"/>
          </a:p>
        </p:txBody>
      </p:sp>
      <p:sp>
        <p:nvSpPr>
          <p:cNvPr id="4" name="Slide Number Placeholder 3"/>
          <p:cNvSpPr>
            <a:spLocks noGrp="1"/>
          </p:cNvSpPr>
          <p:nvPr>
            <p:ph type="sldNum" sz="quarter" idx="10"/>
          </p:nvPr>
        </p:nvSpPr>
        <p:spPr/>
        <p:txBody>
          <a:bodyPr/>
          <a:lstStyle/>
          <a:p>
            <a:fld id="{FEDE0DBE-1144-42A4-B426-A79F49CF0B84}" type="slidenum">
              <a:rPr lang="et-EE" smtClean="0"/>
              <a:t>16</a:t>
            </a:fld>
            <a:endParaRPr lang="et-EE"/>
          </a:p>
        </p:txBody>
      </p:sp>
    </p:spTree>
    <p:extLst>
      <p:ext uri="{BB962C8B-B14F-4D97-AF65-F5344CB8AC3E}">
        <p14:creationId xmlns:p14="http://schemas.microsoft.com/office/powerpoint/2010/main" val="438001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FEDE0DBE-1144-42A4-B426-A79F49CF0B84}" type="slidenum">
              <a:rPr lang="et-EE" smtClean="0"/>
              <a:t>17</a:t>
            </a:fld>
            <a:endParaRPr lang="et-EE"/>
          </a:p>
        </p:txBody>
      </p:sp>
    </p:spTree>
    <p:extLst>
      <p:ext uri="{BB962C8B-B14F-4D97-AF65-F5344CB8AC3E}">
        <p14:creationId xmlns:p14="http://schemas.microsoft.com/office/powerpoint/2010/main" val="27835647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t-EE" dirty="0"/>
              <a:t>VKE on mikro-, väikese ja keskmise suurusega ettevõtete määratlemise reeglistik, mille abil selgitatakse välja, kas taotleja vastab mikro-, väikese või keskmise suurusega ettevõtte nõuetele. </a:t>
            </a:r>
          </a:p>
          <a:p>
            <a:pPr marL="171450" indent="-171450">
              <a:buFont typeface="Arial" panose="020B0604020202020204" pitchFamily="34" charset="0"/>
              <a:buChar char="•"/>
            </a:pPr>
            <a:r>
              <a:rPr lang="et-EE" b="0" dirty="0" err="1"/>
              <a:t>VKEle</a:t>
            </a:r>
            <a:r>
              <a:rPr lang="et-EE" b="0" dirty="0"/>
              <a:t> kehtivad mõneti teistsugused toetuse saamise tingimused ja kohustused kui </a:t>
            </a:r>
            <a:r>
              <a:rPr lang="et-EE" b="0" u="sng" dirty="0"/>
              <a:t>mittetulundusühingule, sihtasutusele ja kohaliku omavalitsuse üksusele (nemad ei</a:t>
            </a:r>
            <a:r>
              <a:rPr lang="et-EE" b="0" u="sng" baseline="0" dirty="0"/>
              <a:t> täida seda vormi)</a:t>
            </a:r>
            <a:r>
              <a:rPr lang="et-EE" b="0" u="sng" dirty="0"/>
              <a:t>.</a:t>
            </a:r>
            <a:endParaRPr lang="et-EE" sz="1200" b="0" i="0" u="sng"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t-EE" sz="1200" b="0" i="0" u="none" strike="noStrike" kern="1200" baseline="0" dirty="0">
                <a:solidFill>
                  <a:schemeClr val="tx1"/>
                </a:solidFill>
                <a:latin typeface="+mn-lt"/>
                <a:ea typeface="+mn-ea"/>
                <a:cs typeface="+mn-cs"/>
              </a:rPr>
              <a:t>Süsteem pärib äriregistrist taotleja sidus- ja partnerettevõtted. „VKE arvutuse aluseks olev keskmine töötajate arv“ võetakse äriregistrist taotleja töötajate arvu põhjalt. Vajutades konkreetse ettevõtte järel olevale nupule „Muuda“, saab seda arvu muuta. </a:t>
            </a:r>
          </a:p>
          <a:p>
            <a:pPr marL="171450" indent="-171450">
              <a:buFont typeface="Arial" panose="020B0604020202020204" pitchFamily="34" charset="0"/>
              <a:buChar char="•"/>
            </a:pPr>
            <a:r>
              <a:rPr lang="et-EE" sz="1200" b="0" i="0" u="none" strike="noStrike" kern="1200" baseline="0" dirty="0">
                <a:solidFill>
                  <a:schemeClr val="tx1"/>
                </a:solidFill>
                <a:latin typeface="+mn-lt"/>
                <a:ea typeface="+mn-ea"/>
                <a:cs typeface="+mn-cs"/>
              </a:rPr>
              <a:t>Töötajate arvu väljendatakse aasta tööühikutes (ATÜ). Üheks ühikuks loetakse kogu vaatlusaasta jooksul ettevõttes või selle nimel täiskohaga töötanud isik. Nende isikute töö, kes ei töötanud terve aasta, osalise tööajaga isikute ja hooajatöötajate töö võetakse arvesse ATÜ murdosadena. </a:t>
            </a:r>
          </a:p>
          <a:p>
            <a:pPr marL="171450" indent="-171450">
              <a:buFont typeface="Arial" panose="020B0604020202020204" pitchFamily="34" charset="0"/>
              <a:buChar char="•"/>
            </a:pPr>
            <a:r>
              <a:rPr lang="et-EE" sz="1200" b="0" i="0" u="none" strike="noStrike" kern="1200" baseline="0" dirty="0">
                <a:solidFill>
                  <a:schemeClr val="tx1"/>
                </a:solidFill>
                <a:latin typeface="+mn-lt"/>
                <a:ea typeface="+mn-ea"/>
                <a:cs typeface="+mn-cs"/>
              </a:rPr>
              <a:t>Kui süsteemi poolt ei ole sidus- ja partnerettevõtet kuvatud (eelkõige välismaal registreeritud sidus- ja partnerettevõtted ning seotused, mis äriregistris ei kajastu, ning füüsilisest isikust omanike teised ettevõtted), siis on taotlejal võimalik neid lisada vajutades ettevõtte, millele sidus- või partnerettevõtet lisama hakatakse, järel olevale nupule „Lisa uus seos“. Esinevad teatud erandjuhud, mille puhul on võimalik sidus- või partnerettevõte VKE arvestusest eemaldada ning seda saab teha, vajutades konkreetse ettevõtte järel olevale nupule „Muuda“ ning valides mittearvestamise põhjuse. </a:t>
            </a:r>
          </a:p>
          <a:p>
            <a:pPr marL="171450" indent="-171450">
              <a:buFont typeface="Arial" panose="020B0604020202020204" pitchFamily="34" charset="0"/>
              <a:buChar char="•"/>
            </a:pPr>
            <a:r>
              <a:rPr lang="et-EE" sz="1200" b="0" i="0" u="none" strike="noStrike" kern="1200" baseline="0" dirty="0">
                <a:solidFill>
                  <a:schemeClr val="tx1"/>
                </a:solidFill>
                <a:latin typeface="+mn-lt"/>
                <a:ea typeface="+mn-ea"/>
                <a:cs typeface="+mn-cs"/>
              </a:rPr>
              <a:t>Taotleja saab valida, kas VKE kategooria leidmisel võetakse arvesse aastabilanssi või aastakäivet. Aastakäibe arvestamiseks tuleb vajutada nuppu „Muuda“ ja teha vastav valik. Isegi kui ettevõtja kategooria ei vasta VKE tingimustele, ei tee süsteem takistusi taotluse esitamiseks ning taotleja vastavus või mittevastavus VKE kategooria nõuetele selgitatakse välja taotluse menetlemise käigus. </a:t>
            </a:r>
            <a:endParaRPr lang="et-EE" dirty="0"/>
          </a:p>
        </p:txBody>
      </p:sp>
      <p:sp>
        <p:nvSpPr>
          <p:cNvPr id="4" name="Slide Number Placeholder 3"/>
          <p:cNvSpPr>
            <a:spLocks noGrp="1"/>
          </p:cNvSpPr>
          <p:nvPr>
            <p:ph type="sldNum" sz="quarter" idx="10"/>
          </p:nvPr>
        </p:nvSpPr>
        <p:spPr/>
        <p:txBody>
          <a:bodyPr/>
          <a:lstStyle/>
          <a:p>
            <a:fld id="{FEDE0DBE-1144-42A4-B426-A79F49CF0B84}" type="slidenum">
              <a:rPr lang="et-EE" smtClean="0"/>
              <a:t>18</a:t>
            </a:fld>
            <a:endParaRPr lang="et-EE"/>
          </a:p>
        </p:txBody>
      </p:sp>
    </p:spTree>
    <p:extLst>
      <p:ext uri="{BB962C8B-B14F-4D97-AF65-F5344CB8AC3E}">
        <p14:creationId xmlns:p14="http://schemas.microsoft.com/office/powerpoint/2010/main" val="2799028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t-EE" dirty="0"/>
              <a:t>Toetustaotluse täitmisel</a:t>
            </a:r>
            <a:r>
              <a:rPr lang="et-EE" baseline="0" dirty="0"/>
              <a:t> saab kasutada juhendit, mis on kättesaadav rohelise nupu alt (juhendi koostab arendusspetsialist, illustreerivate piltidega);</a:t>
            </a:r>
          </a:p>
          <a:p>
            <a:pPr marL="171450" indent="-171450">
              <a:buFont typeface="Arial" panose="020B0604020202020204" pitchFamily="34" charset="0"/>
              <a:buChar char="•"/>
            </a:pPr>
            <a:r>
              <a:rPr lang="et-EE" baseline="0" dirty="0"/>
              <a:t>Küsimustele vastamisel aitavad sinise küsimärgiga nupukesed küsimuse juures;</a:t>
            </a:r>
          </a:p>
          <a:p>
            <a:pPr marL="171450" indent="-171450">
              <a:buFont typeface="Arial" panose="020B0604020202020204" pitchFamily="34" charset="0"/>
              <a:buChar char="•"/>
            </a:pPr>
            <a:r>
              <a:rPr lang="et-EE" baseline="0" dirty="0"/>
              <a:t>Kui tekib mingi tõrge – e-PRIA annab sellest teada. Oodatav aeg, millal tõrkeid võib ette tulla, on hooldustööde päev – sellekohane info on PRIA kodulehel ning samal päeval kuvatakse hoiatust ka e-</a:t>
            </a:r>
            <a:r>
              <a:rPr lang="et-EE" baseline="0" dirty="0" err="1"/>
              <a:t>PRIAsse</a:t>
            </a:r>
            <a:r>
              <a:rPr lang="et-EE" baseline="0" dirty="0"/>
              <a:t> sisse logimisel. Siis tasub oma toimetustega lihtsalt veidi oodata ja proovida hiljem uuesti.</a:t>
            </a:r>
          </a:p>
          <a:p>
            <a:pPr marL="171450" indent="-171450">
              <a:buFont typeface="Arial" panose="020B0604020202020204" pitchFamily="34" charset="0"/>
              <a:buChar char="•"/>
            </a:pPr>
            <a:r>
              <a:rPr lang="et-EE" baseline="0" dirty="0"/>
              <a:t>Kui vormi täites tuleb punaseid teateid – enamasti soovitab e-PRIA võtta ühendust ja annab selleks vastavad kontaktid. Need on esimesed kohad, kuhu pöördudes kindlasti probleem lahenduse leiab. Kohalike tegevusrühmade inimestele on planeeritud e-PRIA koolitus mai lõpus, käime vormi läbi ja vaatame, kuidas infot sisestada. </a:t>
            </a:r>
            <a:endParaRPr lang="et-EE" dirty="0"/>
          </a:p>
        </p:txBody>
      </p:sp>
      <p:sp>
        <p:nvSpPr>
          <p:cNvPr id="4" name="Slide Number Placeholder 3"/>
          <p:cNvSpPr>
            <a:spLocks noGrp="1"/>
          </p:cNvSpPr>
          <p:nvPr>
            <p:ph type="sldNum" sz="quarter" idx="10"/>
          </p:nvPr>
        </p:nvSpPr>
        <p:spPr/>
        <p:txBody>
          <a:bodyPr/>
          <a:lstStyle/>
          <a:p>
            <a:fld id="{FEDE0DBE-1144-42A4-B426-A79F49CF0B84}" type="slidenum">
              <a:rPr lang="et-EE" smtClean="0"/>
              <a:t>4</a:t>
            </a:fld>
            <a:endParaRPr lang="et-EE"/>
          </a:p>
        </p:txBody>
      </p:sp>
    </p:spTree>
    <p:extLst>
      <p:ext uri="{BB962C8B-B14F-4D97-AF65-F5344CB8AC3E}">
        <p14:creationId xmlns:p14="http://schemas.microsoft.com/office/powerpoint/2010/main" val="3258437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t-EE" b="1" dirty="0"/>
              <a:t>Taotleja andmed </a:t>
            </a:r>
            <a:br>
              <a:rPr lang="et-EE" b="1" dirty="0"/>
            </a:br>
            <a:r>
              <a:rPr lang="et-EE" sz="1200" dirty="0"/>
              <a:t>Süsteem kuvab välja </a:t>
            </a:r>
            <a:r>
              <a:rPr lang="et-EE" sz="1200" dirty="0" err="1"/>
              <a:t>PRIAle</a:t>
            </a:r>
            <a:r>
              <a:rPr lang="et-EE" sz="1200" dirty="0"/>
              <a:t> esitatud isiku- ja kontaktandmed taotluse menetluses vajalike toimingute ja infovahetuse läbiviimiseks. Isiku- ja kontaktandmeid saab uuendada e-PRIA menüüpunktis „Kliendi andmed“.</a:t>
            </a:r>
          </a:p>
          <a:p>
            <a:pPr marL="171450" indent="-171450">
              <a:buFont typeface="Arial" panose="020B0604020202020204" pitchFamily="34" charset="0"/>
              <a:buChar char="•"/>
            </a:pPr>
            <a:r>
              <a:rPr lang="et-EE" b="1" dirty="0"/>
              <a:t>Volitatud esindaja andmed taotluse menetlemisel</a:t>
            </a:r>
            <a:br>
              <a:rPr lang="et-EE" b="1" dirty="0"/>
            </a:br>
            <a:r>
              <a:rPr lang="et-EE" sz="1200" dirty="0"/>
              <a:t>Süsteem kuvab välja taotleja esindaja isiku- ja kontaktandmed, kellega PRIA võtab esmajärjekorras ühendust juhul, kui esitatud taotluse osas tekib küsimusi või on vaja edastada infot. Kui taotlejal on mitu esindajat ja esitatava taotluse osas soovitakse anda </a:t>
            </a:r>
            <a:r>
              <a:rPr lang="et-EE" sz="1200" dirty="0" err="1"/>
              <a:t>PRIAle</a:t>
            </a:r>
            <a:r>
              <a:rPr lang="et-EE" sz="1200" dirty="0"/>
              <a:t> kontaktisikuks mõni teine esindusõigust omav isik, siis saab seda teha vajutades nupule „Vaheta esindaja“.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t-EE" dirty="0"/>
          </a:p>
          <a:p>
            <a:pPr marL="0" marR="0" lvl="0" indent="0" algn="l" defTabSz="914400" rtl="0" eaLnBrk="1" fontAlgn="auto" latinLnBrk="0" hangingPunct="1">
              <a:lnSpc>
                <a:spcPct val="100000"/>
              </a:lnSpc>
              <a:spcBef>
                <a:spcPts val="0"/>
              </a:spcBef>
              <a:spcAft>
                <a:spcPts val="0"/>
              </a:spcAft>
              <a:buClrTx/>
              <a:buSzTx/>
              <a:buFontTx/>
              <a:buNone/>
              <a:tabLst/>
              <a:defRPr/>
            </a:pPr>
            <a:r>
              <a:rPr lang="et-EE" dirty="0"/>
              <a:t>Seadusjärgsed õigused on automaatselt päritud äriregistrist. Vajadusel saab ka volitusi anda siinsamas keskkonnas valides ülemiselt menüüribalt „Esindusõigused ja volitused“.</a:t>
            </a:r>
          </a:p>
          <a:p>
            <a:endParaRPr lang="et-EE" dirty="0"/>
          </a:p>
        </p:txBody>
      </p:sp>
      <p:sp>
        <p:nvSpPr>
          <p:cNvPr id="4" name="Slide Number Placeholder 3"/>
          <p:cNvSpPr>
            <a:spLocks noGrp="1"/>
          </p:cNvSpPr>
          <p:nvPr>
            <p:ph type="sldNum" sz="quarter" idx="10"/>
          </p:nvPr>
        </p:nvSpPr>
        <p:spPr/>
        <p:txBody>
          <a:bodyPr/>
          <a:lstStyle/>
          <a:p>
            <a:fld id="{FEDE0DBE-1144-42A4-B426-A79F49CF0B84}" type="slidenum">
              <a:rPr lang="et-EE" smtClean="0"/>
              <a:t>5</a:t>
            </a:fld>
            <a:endParaRPr lang="et-EE"/>
          </a:p>
        </p:txBody>
      </p:sp>
    </p:spTree>
    <p:extLst>
      <p:ext uri="{BB962C8B-B14F-4D97-AF65-F5344CB8AC3E}">
        <p14:creationId xmlns:p14="http://schemas.microsoft.com/office/powerpoint/2010/main" val="317653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b="0" i="0" u="none" strike="noStrike" kern="1200" baseline="0" dirty="0">
                <a:solidFill>
                  <a:schemeClr val="tx1"/>
                </a:solidFill>
                <a:latin typeface="+mn-lt"/>
                <a:ea typeface="+mn-ea"/>
                <a:cs typeface="+mn-cs"/>
              </a:rPr>
              <a:t>Detailandmete samm koosneb kahest plokist: detailandmed ja seireandmed. </a:t>
            </a:r>
          </a:p>
          <a:p>
            <a:r>
              <a:rPr lang="et-EE" sz="1200" b="1" i="0" u="none" strike="noStrike" kern="1200" baseline="0" dirty="0">
                <a:solidFill>
                  <a:schemeClr val="tx1"/>
                </a:solidFill>
                <a:latin typeface="+mn-lt"/>
                <a:ea typeface="+mn-ea"/>
                <a:cs typeface="+mn-cs"/>
              </a:rPr>
              <a:t>Detailandmed</a:t>
            </a:r>
            <a:r>
              <a:rPr lang="et-EE" sz="1200" b="0" i="0" u="none" strike="noStrike" kern="1200" baseline="0" dirty="0">
                <a:solidFill>
                  <a:schemeClr val="tx1"/>
                </a:solidFill>
                <a:latin typeface="+mn-lt"/>
                <a:ea typeface="+mn-ea"/>
                <a:cs typeface="+mn-cs"/>
              </a:rPr>
              <a:t>. Selles plokis tuleb vastata täpsustavatele küsimustele enda praeguse tegevuse ja planeeritava projekti kohta. Lisaks kogub PRIA siin andmeid, mis on aluseks järgnevates sammudes olevate andmeväljade eeltäitmiseks ja kontrollimiseks. </a:t>
            </a:r>
          </a:p>
          <a:p>
            <a:endParaRPr lang="et-EE" sz="1200" b="0" i="0" u="none" strike="noStrike" kern="1200" baseline="0" dirty="0">
              <a:solidFill>
                <a:schemeClr val="tx1"/>
              </a:solidFill>
              <a:latin typeface="+mn-lt"/>
              <a:ea typeface="+mn-ea"/>
              <a:cs typeface="+mn-cs"/>
            </a:endParaRPr>
          </a:p>
          <a:p>
            <a:r>
              <a:rPr lang="et-EE" sz="1200" b="0" i="0" u="none" strike="noStrike" kern="1200" baseline="0" dirty="0">
                <a:solidFill>
                  <a:schemeClr val="tx1"/>
                </a:solidFill>
                <a:latin typeface="+mn-lt"/>
                <a:ea typeface="+mn-ea"/>
                <a:cs typeface="+mn-cs"/>
              </a:rPr>
              <a:t>Detailandmete sammus kogutakse andmeid ka selleks, et tuvastada, kas taotleja on </a:t>
            </a:r>
            <a:r>
              <a:rPr lang="et-EE" sz="1200" b="0" i="0" u="none" strike="noStrike" kern="1200" baseline="0" dirty="0" err="1">
                <a:solidFill>
                  <a:schemeClr val="tx1"/>
                </a:solidFill>
                <a:latin typeface="+mn-lt"/>
                <a:ea typeface="+mn-ea"/>
                <a:cs typeface="+mn-cs"/>
              </a:rPr>
              <a:t>hankija</a:t>
            </a:r>
            <a:r>
              <a:rPr lang="et-EE" sz="1200" b="0" i="0" u="none" strike="noStrike" kern="1200" baseline="0" dirty="0">
                <a:solidFill>
                  <a:schemeClr val="tx1"/>
                </a:solidFill>
                <a:latin typeface="+mn-lt"/>
                <a:ea typeface="+mn-ea"/>
                <a:cs typeface="+mn-cs"/>
              </a:rPr>
              <a:t> riigihangete seaduse mõistes. Taotleja sisestatud andmete põhjal antakse taotlejale indikatiivne määratlus selle kohta, kas tegemist on </a:t>
            </a:r>
            <a:r>
              <a:rPr lang="et-EE" sz="1200" b="0" i="0" u="none" strike="noStrike" kern="1200" baseline="0" dirty="0" err="1">
                <a:solidFill>
                  <a:schemeClr val="tx1"/>
                </a:solidFill>
                <a:latin typeface="+mn-lt"/>
                <a:ea typeface="+mn-ea"/>
                <a:cs typeface="+mn-cs"/>
              </a:rPr>
              <a:t>hankijaga</a:t>
            </a:r>
            <a:r>
              <a:rPr lang="et-EE" sz="1200" b="0" i="0" u="none" strike="noStrike" kern="1200" baseline="0" dirty="0">
                <a:solidFill>
                  <a:schemeClr val="tx1"/>
                </a:solidFill>
                <a:latin typeface="+mn-lt"/>
                <a:ea typeface="+mn-ea"/>
                <a:cs typeface="+mn-cs"/>
              </a:rPr>
              <a:t> riigihangete seaduse kohaselt ning kas toetatavate tegevuste elluviimisel tuleb arvestada riigihangete seaduses sätestatud nõuetega, sh vajadusel viia läbi nõuetele vastav riigihange. </a:t>
            </a:r>
          </a:p>
          <a:p>
            <a:r>
              <a:rPr lang="et-EE" sz="1200" b="0" i="0" u="none" strike="noStrike" kern="1200" baseline="0" dirty="0">
                <a:solidFill>
                  <a:schemeClr val="tx1"/>
                </a:solidFill>
                <a:latin typeface="+mn-lt"/>
                <a:ea typeface="+mn-ea"/>
                <a:cs typeface="+mn-cs"/>
              </a:rPr>
              <a:t>Andmevälja „Käibemaksukohustuslane“ info aluseks on Maksu- ja Tolliameti andmed. Kui taotleja ei ole käibemaksukohustuslane, avaneb talle lisaväli „Taotlen toetust ka käibemaksu osale“. </a:t>
            </a:r>
          </a:p>
          <a:p>
            <a:endParaRPr lang="et-EE" sz="1200" b="0" i="0" u="none" strike="noStrike" kern="1200" baseline="0" dirty="0">
              <a:solidFill>
                <a:schemeClr val="tx1"/>
              </a:solidFill>
              <a:latin typeface="+mn-lt"/>
              <a:ea typeface="+mn-ea"/>
              <a:cs typeface="+mn-cs"/>
            </a:endParaRPr>
          </a:p>
          <a:p>
            <a:r>
              <a:rPr lang="et-EE" sz="1200" b="1" i="0" u="none" strike="noStrike" kern="1200" baseline="0" dirty="0">
                <a:solidFill>
                  <a:schemeClr val="tx1"/>
                </a:solidFill>
                <a:latin typeface="+mn-lt"/>
                <a:ea typeface="+mn-ea"/>
                <a:cs typeface="+mn-cs"/>
              </a:rPr>
              <a:t>Seireandmed</a:t>
            </a:r>
            <a:r>
              <a:rPr lang="et-EE" sz="1200" b="0" i="0" u="none" strike="noStrike" kern="1200" baseline="0" dirty="0">
                <a:solidFill>
                  <a:schemeClr val="tx1"/>
                </a:solidFill>
                <a:latin typeface="+mn-lt"/>
                <a:ea typeface="+mn-ea"/>
                <a:cs typeface="+mn-cs"/>
              </a:rPr>
              <a:t>. Seireandmete alajaotuse all täidetavad andmed on vajalikud ainult seireks ja neid ei kasutata taotluse menetlemisel ning taotluse osas otsuse tegemisel. </a:t>
            </a:r>
            <a:endParaRPr lang="et-EE" dirty="0"/>
          </a:p>
        </p:txBody>
      </p:sp>
      <p:sp>
        <p:nvSpPr>
          <p:cNvPr id="4" name="Slide Number Placeholder 3"/>
          <p:cNvSpPr>
            <a:spLocks noGrp="1"/>
          </p:cNvSpPr>
          <p:nvPr>
            <p:ph type="sldNum" sz="quarter" idx="10"/>
          </p:nvPr>
        </p:nvSpPr>
        <p:spPr/>
        <p:txBody>
          <a:bodyPr/>
          <a:lstStyle/>
          <a:p>
            <a:fld id="{FEDE0DBE-1144-42A4-B426-A79F49CF0B84}" type="slidenum">
              <a:rPr lang="et-EE" smtClean="0"/>
              <a:t>6</a:t>
            </a:fld>
            <a:endParaRPr lang="et-EE"/>
          </a:p>
        </p:txBody>
      </p:sp>
    </p:spTree>
    <p:extLst>
      <p:ext uri="{BB962C8B-B14F-4D97-AF65-F5344CB8AC3E}">
        <p14:creationId xmlns:p14="http://schemas.microsoft.com/office/powerpoint/2010/main" val="3961618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Detailandmetes küsitakse kõigi taotlejate käest </a:t>
            </a:r>
            <a:r>
              <a:rPr lang="et-EE" b="1" dirty="0"/>
              <a:t>olenemata</a:t>
            </a:r>
            <a:r>
              <a:rPr lang="et-EE" b="1" baseline="0" dirty="0"/>
              <a:t> valitud tegevussuunast </a:t>
            </a:r>
            <a:r>
              <a:rPr lang="et-EE" baseline="0" dirty="0"/>
              <a:t>järgmisi andmeid:</a:t>
            </a:r>
          </a:p>
          <a:p>
            <a:pPr marL="171450" indent="-171450">
              <a:buFont typeface="Arial" panose="020B0604020202020204" pitchFamily="34" charset="0"/>
              <a:buChar char="•"/>
            </a:pPr>
            <a:r>
              <a:rPr lang="et-EE" baseline="0" dirty="0"/>
              <a:t>Projekti nimetus</a:t>
            </a:r>
          </a:p>
          <a:p>
            <a:pPr marL="171450" indent="-171450">
              <a:buFont typeface="Arial" panose="020B0604020202020204" pitchFamily="34" charset="0"/>
              <a:buChar char="•"/>
            </a:pPr>
            <a:r>
              <a:rPr lang="et-EE" baseline="0" dirty="0"/>
              <a:t>Alguskuupäev</a:t>
            </a:r>
          </a:p>
          <a:p>
            <a:pPr marL="171450" indent="-171450">
              <a:buFont typeface="Arial" panose="020B0604020202020204" pitchFamily="34" charset="0"/>
              <a:buChar char="•"/>
            </a:pPr>
            <a:r>
              <a:rPr lang="et-EE" baseline="0" dirty="0"/>
              <a:t>Lõppkuupäev</a:t>
            </a:r>
          </a:p>
          <a:p>
            <a:pPr marL="171450" indent="-171450">
              <a:buFont typeface="Arial" panose="020B0604020202020204" pitchFamily="34" charset="0"/>
              <a:buChar char="•"/>
            </a:pPr>
            <a:r>
              <a:rPr lang="et-EE" baseline="0" dirty="0"/>
              <a:t>Projekti kirjeldus ja eesmärk</a:t>
            </a:r>
          </a:p>
          <a:p>
            <a:pPr marL="171450" indent="-171450">
              <a:buFont typeface="Arial" panose="020B0604020202020204" pitchFamily="34" charset="0"/>
              <a:buChar char="•"/>
            </a:pPr>
            <a:r>
              <a:rPr lang="et-EE" baseline="0" dirty="0"/>
              <a:t>Projekti elluviimise ja toetuse vajalikkuse põhjendus, lisaks hetkeolukorra kirjeldus</a:t>
            </a:r>
          </a:p>
          <a:p>
            <a:pPr marL="171450" indent="-171450">
              <a:buFont typeface="Arial" panose="020B0604020202020204" pitchFamily="34" charset="0"/>
              <a:buChar char="•"/>
            </a:pPr>
            <a:r>
              <a:rPr lang="et-EE" baseline="0" dirty="0"/>
              <a:t>Projekti seos meetme tegevussuuna eesmärgiga ja kohaliku arengu strateegiaga (määrusest tulenevad sisunõuded)</a:t>
            </a:r>
          </a:p>
          <a:p>
            <a:pPr marL="171450" indent="-171450">
              <a:buFont typeface="Arial" panose="020B0604020202020204" pitchFamily="34" charset="0"/>
              <a:buChar char="•"/>
            </a:pPr>
            <a:r>
              <a:rPr lang="et-EE" baseline="0" dirty="0"/>
              <a:t>Vastavalt tegevussuunale võidakse küsida veel erinevaid andmeid tegevuse kohta (Määruse lisa 7 alusel Projektitoetuse taotluse andmed vastavalt tegevussuunale – näiteks taotleja kogemuse kirjeldus, erinevad liikmete nimekirjad, tegevuse mõjude kirjeldused jne).</a:t>
            </a:r>
            <a:endParaRPr lang="et-EE" dirty="0"/>
          </a:p>
        </p:txBody>
      </p:sp>
      <p:sp>
        <p:nvSpPr>
          <p:cNvPr id="4" name="Slide Number Placeholder 3"/>
          <p:cNvSpPr>
            <a:spLocks noGrp="1"/>
          </p:cNvSpPr>
          <p:nvPr>
            <p:ph type="sldNum" sz="quarter" idx="10"/>
          </p:nvPr>
        </p:nvSpPr>
        <p:spPr/>
        <p:txBody>
          <a:bodyPr/>
          <a:lstStyle/>
          <a:p>
            <a:fld id="{FEDE0DBE-1144-42A4-B426-A79F49CF0B84}" type="slidenum">
              <a:rPr lang="et-EE" smtClean="0"/>
              <a:t>7</a:t>
            </a:fld>
            <a:endParaRPr lang="et-EE"/>
          </a:p>
        </p:txBody>
      </p:sp>
    </p:spTree>
    <p:extLst>
      <p:ext uri="{BB962C8B-B14F-4D97-AF65-F5344CB8AC3E}">
        <p14:creationId xmlns:p14="http://schemas.microsoft.com/office/powerpoint/2010/main" val="4101268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Kasusaajate info tuleb sisestada Äriregistri andmete põhjal. </a:t>
            </a:r>
          </a:p>
          <a:p>
            <a:r>
              <a:rPr lang="et-EE" dirty="0"/>
              <a:t>Kasusaajad</a:t>
            </a:r>
            <a:r>
              <a:rPr lang="et-EE" baseline="0" dirty="0"/>
              <a:t> sisestatakse tabelisse, vaja on isikukoodi, ees- ja perekonnanime, e-posti aadressi ja telefoninumbrit. </a:t>
            </a:r>
          </a:p>
          <a:p>
            <a:endParaRPr lang="et-EE" dirty="0"/>
          </a:p>
        </p:txBody>
      </p:sp>
      <p:sp>
        <p:nvSpPr>
          <p:cNvPr id="4" name="Slide Number Placeholder 3"/>
          <p:cNvSpPr>
            <a:spLocks noGrp="1"/>
          </p:cNvSpPr>
          <p:nvPr>
            <p:ph type="sldNum" sz="quarter" idx="10"/>
          </p:nvPr>
        </p:nvSpPr>
        <p:spPr/>
        <p:txBody>
          <a:bodyPr/>
          <a:lstStyle/>
          <a:p>
            <a:fld id="{FEDE0DBE-1144-42A4-B426-A79F49CF0B84}" type="slidenum">
              <a:rPr lang="et-EE" smtClean="0"/>
              <a:t>8</a:t>
            </a:fld>
            <a:endParaRPr lang="et-EE"/>
          </a:p>
        </p:txBody>
      </p:sp>
    </p:spTree>
    <p:extLst>
      <p:ext uri="{BB962C8B-B14F-4D97-AF65-F5344CB8AC3E}">
        <p14:creationId xmlns:p14="http://schemas.microsoft.com/office/powerpoint/2010/main" val="3206604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dirty="0"/>
              <a:t>Täidetav järgmiste tegevussuundade puhul: kui taotlust esitatakse</a:t>
            </a:r>
          </a:p>
          <a:p>
            <a:pPr marL="0" lvl="0" indent="0">
              <a:buNone/>
            </a:pPr>
            <a:r>
              <a:rPr lang="et-EE" dirty="0"/>
              <a:t>1) Vee-elusressursside </a:t>
            </a:r>
            <a:r>
              <a:rPr lang="et-EE" dirty="0" err="1"/>
              <a:t>väärindamise</a:t>
            </a:r>
            <a:r>
              <a:rPr lang="et-EE" dirty="0"/>
              <a:t> ja otseturustamise tegevussuunda;</a:t>
            </a:r>
          </a:p>
          <a:p>
            <a:pPr marL="0" lvl="0" indent="0">
              <a:buNone/>
            </a:pPr>
            <a:r>
              <a:rPr lang="et-EE" dirty="0"/>
              <a:t>3) Majandustegevuste mitmekesistamise tegevussuunda;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t-EE" dirty="0"/>
          </a:p>
          <a:p>
            <a:endParaRPr lang="et-EE" dirty="0"/>
          </a:p>
        </p:txBody>
      </p:sp>
      <p:sp>
        <p:nvSpPr>
          <p:cNvPr id="4" name="Slide Number Placeholder 3"/>
          <p:cNvSpPr>
            <a:spLocks noGrp="1"/>
          </p:cNvSpPr>
          <p:nvPr>
            <p:ph type="sldNum" sz="quarter" idx="10"/>
          </p:nvPr>
        </p:nvSpPr>
        <p:spPr/>
        <p:txBody>
          <a:bodyPr/>
          <a:lstStyle/>
          <a:p>
            <a:fld id="{FEDE0DBE-1144-42A4-B426-A79F49CF0B84}" type="slidenum">
              <a:rPr lang="et-EE" smtClean="0"/>
              <a:t>9</a:t>
            </a:fld>
            <a:endParaRPr lang="et-EE"/>
          </a:p>
        </p:txBody>
      </p:sp>
    </p:spTree>
    <p:extLst>
      <p:ext uri="{BB962C8B-B14F-4D97-AF65-F5344CB8AC3E}">
        <p14:creationId xmlns:p14="http://schemas.microsoft.com/office/powerpoint/2010/main" val="48323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Samm avaneb vastavalt sellele, mis tegevussuunda</a:t>
            </a:r>
            <a:r>
              <a:rPr lang="et-EE" baseline="0" dirty="0"/>
              <a:t> on detailandmete sammus valitud. </a:t>
            </a:r>
            <a:endParaRPr lang="et-EE" dirty="0"/>
          </a:p>
          <a:p>
            <a:r>
              <a:rPr lang="et-EE" dirty="0"/>
              <a:t>Samm on sarnane vanal perioodil toetustaotlusel</a:t>
            </a:r>
            <a:r>
              <a:rPr lang="et-EE" baseline="0" dirty="0"/>
              <a:t> olnud tulude/kulude aruande sammule.</a:t>
            </a:r>
            <a:endParaRPr lang="et-EE" dirty="0"/>
          </a:p>
        </p:txBody>
      </p:sp>
      <p:sp>
        <p:nvSpPr>
          <p:cNvPr id="4" name="Slide Number Placeholder 3"/>
          <p:cNvSpPr>
            <a:spLocks noGrp="1"/>
          </p:cNvSpPr>
          <p:nvPr>
            <p:ph type="sldNum" sz="quarter" idx="10"/>
          </p:nvPr>
        </p:nvSpPr>
        <p:spPr/>
        <p:txBody>
          <a:bodyPr/>
          <a:lstStyle/>
          <a:p>
            <a:fld id="{FEDE0DBE-1144-42A4-B426-A79F49CF0B84}" type="slidenum">
              <a:rPr lang="et-EE" smtClean="0"/>
              <a:t>10</a:t>
            </a:fld>
            <a:endParaRPr lang="et-EE"/>
          </a:p>
        </p:txBody>
      </p:sp>
    </p:spTree>
    <p:extLst>
      <p:ext uri="{BB962C8B-B14F-4D97-AF65-F5344CB8AC3E}">
        <p14:creationId xmlns:p14="http://schemas.microsoft.com/office/powerpoint/2010/main" val="2768801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dirty="0"/>
              <a:t>Erinevate</a:t>
            </a:r>
            <a:r>
              <a:rPr lang="et-EE" baseline="0" dirty="0"/>
              <a:t> tegevussuundade puhul küsitakse erinevaid seireandmeid.</a:t>
            </a:r>
            <a:endParaRPr lang="et-EE" dirty="0"/>
          </a:p>
        </p:txBody>
      </p:sp>
      <p:sp>
        <p:nvSpPr>
          <p:cNvPr id="4" name="Slide Number Placeholder 3"/>
          <p:cNvSpPr>
            <a:spLocks noGrp="1"/>
          </p:cNvSpPr>
          <p:nvPr>
            <p:ph type="sldNum" sz="quarter" idx="10"/>
          </p:nvPr>
        </p:nvSpPr>
        <p:spPr/>
        <p:txBody>
          <a:bodyPr/>
          <a:lstStyle/>
          <a:p>
            <a:fld id="{FEDE0DBE-1144-42A4-B426-A79F49CF0B84}" type="slidenum">
              <a:rPr lang="et-EE" smtClean="0"/>
              <a:t>11</a:t>
            </a:fld>
            <a:endParaRPr lang="et-EE"/>
          </a:p>
        </p:txBody>
      </p:sp>
    </p:spTree>
    <p:extLst>
      <p:ext uri="{BB962C8B-B14F-4D97-AF65-F5344CB8AC3E}">
        <p14:creationId xmlns:p14="http://schemas.microsoft.com/office/powerpoint/2010/main" val="295935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t-E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t-EE"/>
          </a:p>
        </p:txBody>
      </p:sp>
    </p:spTree>
    <p:extLst>
      <p:ext uri="{BB962C8B-B14F-4D97-AF65-F5344CB8AC3E}">
        <p14:creationId xmlns:p14="http://schemas.microsoft.com/office/powerpoint/2010/main" val="517569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p>
            <a:fld id="{3202B5DF-D8C7-40EE-BB76-8473383C5CFE}" type="datetimeFigureOut">
              <a:rPr lang="et-EE" smtClean="0"/>
              <a:t>15.05.2024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C5A8EF68-6D99-41EA-A102-B5A3ED388263}" type="slidenum">
              <a:rPr lang="et-EE" smtClean="0"/>
              <a:t>‹#›</a:t>
            </a:fld>
            <a:endParaRPr lang="et-EE"/>
          </a:p>
        </p:txBody>
      </p:sp>
    </p:spTree>
    <p:extLst>
      <p:ext uri="{BB962C8B-B14F-4D97-AF65-F5344CB8AC3E}">
        <p14:creationId xmlns:p14="http://schemas.microsoft.com/office/powerpoint/2010/main" val="2414189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t-E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p>
            <a:fld id="{3202B5DF-D8C7-40EE-BB76-8473383C5CFE}" type="datetimeFigureOut">
              <a:rPr lang="et-EE" smtClean="0"/>
              <a:t>15.05.2024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C5A8EF68-6D99-41EA-A102-B5A3ED388263}" type="slidenum">
              <a:rPr lang="et-EE" smtClean="0"/>
              <a:t>‹#›</a:t>
            </a:fld>
            <a:endParaRPr lang="et-EE"/>
          </a:p>
        </p:txBody>
      </p:sp>
    </p:spTree>
    <p:extLst>
      <p:ext uri="{BB962C8B-B14F-4D97-AF65-F5344CB8AC3E}">
        <p14:creationId xmlns:p14="http://schemas.microsoft.com/office/powerpoint/2010/main" val="38240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idx="1"/>
          </p:nvPr>
        </p:nvSpPr>
        <p:spPr/>
        <p:txBody>
          <a:bodyPr/>
          <a:lstStyle>
            <a:lvl2pPr marL="685800" indent="-228600">
              <a:buFontTx/>
              <a:buBlip>
                <a:blip r:embed="rId2"/>
              </a:buBlip>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t-EE" dirty="0"/>
          </a:p>
        </p:txBody>
      </p:sp>
      <p:sp>
        <p:nvSpPr>
          <p:cNvPr id="4" name="Date Placeholder 3"/>
          <p:cNvSpPr>
            <a:spLocks noGrp="1"/>
          </p:cNvSpPr>
          <p:nvPr>
            <p:ph type="dt" sz="half" idx="10"/>
          </p:nvPr>
        </p:nvSpPr>
        <p:spPr/>
        <p:txBody>
          <a:bodyPr/>
          <a:lstStyle/>
          <a:p>
            <a:fld id="{3202B5DF-D8C7-40EE-BB76-8473383C5CFE}" type="datetimeFigureOut">
              <a:rPr lang="et-EE" smtClean="0"/>
              <a:t>15.05.2024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C5A8EF68-6D99-41EA-A102-B5A3ED388263}" type="slidenum">
              <a:rPr lang="et-EE" smtClean="0"/>
              <a:t>‹#›</a:t>
            </a:fld>
            <a:endParaRPr lang="et-EE"/>
          </a:p>
        </p:txBody>
      </p:sp>
    </p:spTree>
    <p:extLst>
      <p:ext uri="{BB962C8B-B14F-4D97-AF65-F5344CB8AC3E}">
        <p14:creationId xmlns:p14="http://schemas.microsoft.com/office/powerpoint/2010/main" val="2499028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t-E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02B5DF-D8C7-40EE-BB76-8473383C5CFE}" type="datetimeFigureOut">
              <a:rPr lang="et-EE" smtClean="0"/>
              <a:t>15.05.2024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C5A8EF68-6D99-41EA-A102-B5A3ED388263}" type="slidenum">
              <a:rPr lang="et-EE" smtClean="0"/>
              <a:t>‹#›</a:t>
            </a:fld>
            <a:endParaRPr lang="et-EE"/>
          </a:p>
        </p:txBody>
      </p:sp>
    </p:spTree>
    <p:extLst>
      <p:ext uri="{BB962C8B-B14F-4D97-AF65-F5344CB8AC3E}">
        <p14:creationId xmlns:p14="http://schemas.microsoft.com/office/powerpoint/2010/main" val="3017695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4"/>
          <p:cNvSpPr>
            <a:spLocks noGrp="1"/>
          </p:cNvSpPr>
          <p:nvPr>
            <p:ph type="dt" sz="half" idx="10"/>
          </p:nvPr>
        </p:nvSpPr>
        <p:spPr/>
        <p:txBody>
          <a:bodyPr/>
          <a:lstStyle/>
          <a:p>
            <a:fld id="{3202B5DF-D8C7-40EE-BB76-8473383C5CFE}" type="datetimeFigureOut">
              <a:rPr lang="et-EE" smtClean="0"/>
              <a:t>15.05.2024</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C5A8EF68-6D99-41EA-A102-B5A3ED388263}" type="slidenum">
              <a:rPr lang="et-EE" smtClean="0"/>
              <a:t>‹#›</a:t>
            </a:fld>
            <a:endParaRPr lang="et-EE"/>
          </a:p>
        </p:txBody>
      </p:sp>
    </p:spTree>
    <p:extLst>
      <p:ext uri="{BB962C8B-B14F-4D97-AF65-F5344CB8AC3E}">
        <p14:creationId xmlns:p14="http://schemas.microsoft.com/office/powerpoint/2010/main" val="3469409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t-E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6"/>
          <p:cNvSpPr>
            <a:spLocks noGrp="1"/>
          </p:cNvSpPr>
          <p:nvPr>
            <p:ph type="dt" sz="half" idx="10"/>
          </p:nvPr>
        </p:nvSpPr>
        <p:spPr/>
        <p:txBody>
          <a:bodyPr/>
          <a:lstStyle/>
          <a:p>
            <a:fld id="{3202B5DF-D8C7-40EE-BB76-8473383C5CFE}" type="datetimeFigureOut">
              <a:rPr lang="et-EE" smtClean="0"/>
              <a:t>15.05.2024</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C5A8EF68-6D99-41EA-A102-B5A3ED388263}" type="slidenum">
              <a:rPr lang="et-EE" smtClean="0"/>
              <a:t>‹#›</a:t>
            </a:fld>
            <a:endParaRPr lang="et-EE"/>
          </a:p>
        </p:txBody>
      </p:sp>
    </p:spTree>
    <p:extLst>
      <p:ext uri="{BB962C8B-B14F-4D97-AF65-F5344CB8AC3E}">
        <p14:creationId xmlns:p14="http://schemas.microsoft.com/office/powerpoint/2010/main" val="334501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Date Placeholder 2"/>
          <p:cNvSpPr>
            <a:spLocks noGrp="1"/>
          </p:cNvSpPr>
          <p:nvPr>
            <p:ph type="dt" sz="half" idx="10"/>
          </p:nvPr>
        </p:nvSpPr>
        <p:spPr/>
        <p:txBody>
          <a:bodyPr/>
          <a:lstStyle/>
          <a:p>
            <a:fld id="{3202B5DF-D8C7-40EE-BB76-8473383C5CFE}" type="datetimeFigureOut">
              <a:rPr lang="et-EE" smtClean="0"/>
              <a:t>15.05.2024</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C5A8EF68-6D99-41EA-A102-B5A3ED388263}" type="slidenum">
              <a:rPr lang="et-EE" smtClean="0"/>
              <a:t>‹#›</a:t>
            </a:fld>
            <a:endParaRPr lang="et-EE"/>
          </a:p>
        </p:txBody>
      </p:sp>
    </p:spTree>
    <p:extLst>
      <p:ext uri="{BB962C8B-B14F-4D97-AF65-F5344CB8AC3E}">
        <p14:creationId xmlns:p14="http://schemas.microsoft.com/office/powerpoint/2010/main" val="3181205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02B5DF-D8C7-40EE-BB76-8473383C5CFE}" type="datetimeFigureOut">
              <a:rPr lang="et-EE" smtClean="0"/>
              <a:t>15.05.2024</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C5A8EF68-6D99-41EA-A102-B5A3ED388263}" type="slidenum">
              <a:rPr lang="et-EE" smtClean="0"/>
              <a:t>‹#›</a:t>
            </a:fld>
            <a:endParaRPr lang="et-EE"/>
          </a:p>
        </p:txBody>
      </p:sp>
    </p:spTree>
    <p:extLst>
      <p:ext uri="{BB962C8B-B14F-4D97-AF65-F5344CB8AC3E}">
        <p14:creationId xmlns:p14="http://schemas.microsoft.com/office/powerpoint/2010/main" val="2556396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02B5DF-D8C7-40EE-BB76-8473383C5CFE}" type="datetimeFigureOut">
              <a:rPr lang="et-EE" smtClean="0"/>
              <a:t>15.05.2024</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C5A8EF68-6D99-41EA-A102-B5A3ED388263}" type="slidenum">
              <a:rPr lang="et-EE" smtClean="0"/>
              <a:t>‹#›</a:t>
            </a:fld>
            <a:endParaRPr lang="et-EE"/>
          </a:p>
        </p:txBody>
      </p:sp>
    </p:spTree>
    <p:extLst>
      <p:ext uri="{BB962C8B-B14F-4D97-AF65-F5344CB8AC3E}">
        <p14:creationId xmlns:p14="http://schemas.microsoft.com/office/powerpoint/2010/main" val="2064403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02B5DF-D8C7-40EE-BB76-8473383C5CFE}" type="datetimeFigureOut">
              <a:rPr lang="et-EE" smtClean="0"/>
              <a:t>15.05.2024</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C5A8EF68-6D99-41EA-A102-B5A3ED388263}" type="slidenum">
              <a:rPr lang="et-EE" smtClean="0"/>
              <a:t>‹#›</a:t>
            </a:fld>
            <a:endParaRPr lang="et-EE"/>
          </a:p>
        </p:txBody>
      </p:sp>
    </p:spTree>
    <p:extLst>
      <p:ext uri="{BB962C8B-B14F-4D97-AF65-F5344CB8AC3E}">
        <p14:creationId xmlns:p14="http://schemas.microsoft.com/office/powerpoint/2010/main" val="2599065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75946"/>
            <a:ext cx="10515600" cy="1325563"/>
          </a:xfrm>
          <a:prstGeom prst="rect">
            <a:avLst/>
          </a:prstGeom>
        </p:spPr>
        <p:txBody>
          <a:bodyPr vert="horz" lIns="91440" tIns="45720" rIns="91440" bIns="45720" rtlCol="0" anchor="ctr">
            <a:normAutofit/>
          </a:bodyPr>
          <a:lstStyle/>
          <a:p>
            <a:r>
              <a:rPr lang="en-US" dirty="0"/>
              <a:t>Click to edit Master title style</a:t>
            </a:r>
            <a:endParaRPr lang="et-EE" dirty="0"/>
          </a:p>
        </p:txBody>
      </p:sp>
      <p:sp>
        <p:nvSpPr>
          <p:cNvPr id="3" name="Text Placeholder 2"/>
          <p:cNvSpPr>
            <a:spLocks noGrp="1"/>
          </p:cNvSpPr>
          <p:nvPr>
            <p:ph type="body" idx="1"/>
          </p:nvPr>
        </p:nvSpPr>
        <p:spPr>
          <a:xfrm>
            <a:off x="838200" y="3156857"/>
            <a:ext cx="10515600" cy="30201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t-EE"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02B5DF-D8C7-40EE-BB76-8473383C5CFE}" type="datetimeFigureOut">
              <a:rPr lang="et-EE" smtClean="0"/>
              <a:t>15.05.2024</a:t>
            </a:fld>
            <a:endParaRPr lang="et-E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A8EF68-6D99-41EA-A102-B5A3ED388263}" type="slidenum">
              <a:rPr lang="et-EE" smtClean="0"/>
              <a:t>‹#›</a:t>
            </a:fld>
            <a:endParaRPr lang="et-EE"/>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74172" y="164485"/>
            <a:ext cx="2754666" cy="1061972"/>
          </a:xfrm>
          <a:prstGeom prst="rect">
            <a:avLst/>
          </a:prstGeom>
        </p:spPr>
      </p:pic>
    </p:spTree>
    <p:extLst>
      <p:ext uri="{BB962C8B-B14F-4D97-AF65-F5344CB8AC3E}">
        <p14:creationId xmlns:p14="http://schemas.microsoft.com/office/powerpoint/2010/main" val="2221200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ino" panose="02000603040504020204"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ino" panose="020006030405040202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ino" panose="020006030405040202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ino" panose="020006030405040202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ino" panose="020006030405040202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ino" panose="020006030405040202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2.jp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1914" y="5048915"/>
            <a:ext cx="7829550" cy="1728788"/>
          </a:xfrm>
          <a:prstGeom prst="rect">
            <a:avLst/>
          </a:prstGeom>
        </p:spPr>
      </p:pic>
      <p:sp>
        <p:nvSpPr>
          <p:cNvPr id="6" name="Title 1"/>
          <p:cNvSpPr>
            <a:spLocks noGrp="1"/>
          </p:cNvSpPr>
          <p:nvPr>
            <p:ph type="ctrTitle"/>
          </p:nvPr>
        </p:nvSpPr>
        <p:spPr>
          <a:xfrm>
            <a:off x="1255589" y="1908101"/>
            <a:ext cx="9120188" cy="1160877"/>
          </a:xfrm>
        </p:spPr>
        <p:txBody>
          <a:bodyPr>
            <a:normAutofit fontScale="90000"/>
          </a:bodyPr>
          <a:lstStyle/>
          <a:p>
            <a:r>
              <a:rPr lang="et-EE" b="1" dirty="0">
                <a:latin typeface="Aino Headline" panose="020B0303040504020204" pitchFamily="34" charset="0"/>
              </a:rPr>
              <a:t>EMKVF projektitoetus </a:t>
            </a:r>
            <a:br>
              <a:rPr lang="et-EE" b="1" dirty="0">
                <a:latin typeface="Aino Headline" panose="020B0303040504020204" pitchFamily="34" charset="0"/>
              </a:rPr>
            </a:br>
            <a:r>
              <a:rPr lang="et-EE" b="1" dirty="0">
                <a:latin typeface="Aino Headline" panose="020B0303040504020204" pitchFamily="34" charset="0"/>
              </a:rPr>
              <a:t>e-</a:t>
            </a:r>
            <a:r>
              <a:rPr lang="et-EE" b="1" dirty="0" err="1">
                <a:latin typeface="Aino Headline" panose="020B0303040504020204" pitchFamily="34" charset="0"/>
              </a:rPr>
              <a:t>PRIAs</a:t>
            </a:r>
            <a:endParaRPr lang="en-GB" b="1" dirty="0">
              <a:latin typeface="Aino Headline" panose="020B0303040504020204" pitchFamily="34" charset="0"/>
            </a:endParaRPr>
          </a:p>
        </p:txBody>
      </p:sp>
      <p:sp>
        <p:nvSpPr>
          <p:cNvPr id="7" name="Subtitle 2"/>
          <p:cNvSpPr>
            <a:spLocks noGrp="1"/>
          </p:cNvSpPr>
          <p:nvPr>
            <p:ph type="subTitle" idx="1"/>
          </p:nvPr>
        </p:nvSpPr>
        <p:spPr>
          <a:xfrm>
            <a:off x="1255589" y="3564285"/>
            <a:ext cx="9120188" cy="1651546"/>
          </a:xfrm>
        </p:spPr>
        <p:txBody>
          <a:bodyPr>
            <a:normAutofit fontScale="70000" lnSpcReduction="20000"/>
          </a:bodyPr>
          <a:lstStyle/>
          <a:p>
            <a:r>
              <a:rPr lang="et-EE" altLang="en-US" sz="3300" dirty="0">
                <a:latin typeface="Aino" panose="02000603040504020204" pitchFamily="50" charset="0"/>
              </a:rPr>
              <a:t>Katrin Pärn-Reiser,  PRIA / Menetlusbüroo peaspetsialist</a:t>
            </a:r>
          </a:p>
          <a:p>
            <a:r>
              <a:rPr lang="et-EE" altLang="en-US" dirty="0">
                <a:latin typeface="Aino" panose="02000603040504020204" pitchFamily="50" charset="0"/>
              </a:rPr>
              <a:t>Koostaja: Sandra Toomik, PRIA / Menetlusbüroo arendusspetsialist</a:t>
            </a:r>
          </a:p>
          <a:p>
            <a:endParaRPr lang="et-EE" altLang="en-US" dirty="0">
              <a:latin typeface="Aino" panose="02000603040504020204" pitchFamily="50" charset="0"/>
            </a:endParaRPr>
          </a:p>
          <a:p>
            <a:r>
              <a:rPr lang="et-EE" altLang="en-US" dirty="0">
                <a:latin typeface="Aino" panose="02000603040504020204" pitchFamily="50" charset="0"/>
              </a:rPr>
              <a:t>16. mai 2024 </a:t>
            </a:r>
          </a:p>
          <a:p>
            <a:r>
              <a:rPr lang="et-EE" altLang="en-US" dirty="0"/>
              <a:t>Saarte Kalanduse piirkondlik teabepäev</a:t>
            </a:r>
            <a:endParaRPr lang="et-EE" altLang="en-US" dirty="0">
              <a:latin typeface="Aino" panose="02000603040504020204" pitchFamily="50" charset="0"/>
            </a:endParaRPr>
          </a:p>
          <a:p>
            <a:pPr algn="l"/>
            <a:endParaRPr lang="et-EE" altLang="en-US" dirty="0">
              <a:latin typeface="Aino" panose="02000603040504020204" pitchFamily="50" charset="0"/>
            </a:endParaRPr>
          </a:p>
          <a:p>
            <a:endParaRPr lang="et-EE" altLang="en-US" dirty="0"/>
          </a:p>
          <a:p>
            <a:endParaRPr lang="et-EE" altLang="en-US" dirty="0"/>
          </a:p>
          <a:p>
            <a:endParaRPr lang="en-GB" dirty="0"/>
          </a:p>
        </p:txBody>
      </p:sp>
    </p:spTree>
    <p:extLst>
      <p:ext uri="{BB962C8B-B14F-4D97-AF65-F5344CB8AC3E}">
        <p14:creationId xmlns:p14="http://schemas.microsoft.com/office/powerpoint/2010/main" val="865925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t>Tulude/kulude aruanne </a:t>
            </a:r>
            <a:endParaRPr lang="et-EE" dirty="0"/>
          </a:p>
        </p:txBody>
      </p:sp>
      <p:sp>
        <p:nvSpPr>
          <p:cNvPr id="3" name="Content Placeholder 2"/>
          <p:cNvSpPr>
            <a:spLocks noGrp="1"/>
          </p:cNvSpPr>
          <p:nvPr>
            <p:ph idx="1"/>
          </p:nvPr>
        </p:nvSpPr>
        <p:spPr/>
        <p:txBody>
          <a:bodyPr>
            <a:normAutofit lnSpcReduction="10000"/>
          </a:bodyPr>
          <a:lstStyle/>
          <a:p>
            <a:pPr marL="457200" indent="-457200">
              <a:buBlip>
                <a:blip r:embed="rId3"/>
              </a:buBlip>
            </a:pPr>
            <a:r>
              <a:rPr lang="et-EE" dirty="0"/>
              <a:t>Samm avaneb, kui taotleja on taotluse esitanud järgnevasse tegevussuunda:</a:t>
            </a:r>
          </a:p>
          <a:p>
            <a:pPr marL="914400" lvl="2" indent="0">
              <a:buNone/>
            </a:pPr>
            <a:r>
              <a:rPr lang="et-EE" dirty="0"/>
              <a:t>1) Vee-elusressursside </a:t>
            </a:r>
            <a:r>
              <a:rPr lang="et-EE" dirty="0" err="1"/>
              <a:t>väärindamise</a:t>
            </a:r>
            <a:r>
              <a:rPr lang="et-EE" dirty="0"/>
              <a:t> ja otseturustamise tegevussuunda;</a:t>
            </a:r>
          </a:p>
          <a:p>
            <a:pPr marL="914400" lvl="2" indent="0">
              <a:buNone/>
            </a:pPr>
            <a:r>
              <a:rPr lang="et-EE" dirty="0"/>
              <a:t>2) Sadamate taristu parendamise ja pakutavate teenuste mitmekesistamise tegevussuunda;</a:t>
            </a:r>
          </a:p>
          <a:p>
            <a:pPr marL="914400" lvl="2" indent="0">
              <a:buNone/>
            </a:pPr>
            <a:r>
              <a:rPr lang="et-EE" dirty="0"/>
              <a:t>3) Majandustegevuste mitmekesistamise tegevussuunda;</a:t>
            </a:r>
          </a:p>
          <a:p>
            <a:pPr marL="457200" indent="-457200">
              <a:buBlip>
                <a:blip r:embed="rId3"/>
              </a:buBlip>
            </a:pPr>
            <a:r>
              <a:rPr lang="et-EE" dirty="0"/>
              <a:t>Taotleja järgmise viie aasta tulude/kulude aruande prognoos</a:t>
            </a:r>
          </a:p>
        </p:txBody>
      </p:sp>
    </p:spTree>
    <p:extLst>
      <p:ext uri="{BB962C8B-B14F-4D97-AF65-F5344CB8AC3E}">
        <p14:creationId xmlns:p14="http://schemas.microsoft.com/office/powerpoint/2010/main" val="620725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t>Seireandmed </a:t>
            </a:r>
            <a:endParaRPr lang="et-EE" dirty="0"/>
          </a:p>
        </p:txBody>
      </p:sp>
      <p:sp>
        <p:nvSpPr>
          <p:cNvPr id="3" name="Content Placeholder 2"/>
          <p:cNvSpPr>
            <a:spLocks noGrp="1"/>
          </p:cNvSpPr>
          <p:nvPr>
            <p:ph idx="1"/>
          </p:nvPr>
        </p:nvSpPr>
        <p:spPr/>
        <p:txBody>
          <a:bodyPr/>
          <a:lstStyle/>
          <a:p>
            <a:pPr marL="457200" indent="-457200">
              <a:buBlip>
                <a:blip r:embed="rId3"/>
              </a:buBlip>
            </a:pPr>
            <a:r>
              <a:rPr lang="et-EE" dirty="0"/>
              <a:t>Seireandmete sammus täidetavad andmed on vajalikud ainult seireks ja neid ei kasutata taotluse menetlemisel ning taotluse osas otsuse tegemisel.</a:t>
            </a:r>
          </a:p>
          <a:p>
            <a:pPr marL="457200" indent="-457200">
              <a:buBlip>
                <a:blip r:embed="rId3"/>
              </a:buBlip>
            </a:pPr>
            <a:r>
              <a:rPr lang="et-EE" dirty="0"/>
              <a:t>Küsimustele vastamisel on abiks </a:t>
            </a:r>
          </a:p>
          <a:p>
            <a:pPr marL="457200" indent="-457200">
              <a:buBlip>
                <a:blip r:embed="rId3"/>
              </a:buBlip>
            </a:pPr>
            <a:r>
              <a:rPr lang="et-EE" dirty="0"/>
              <a:t>Küsimused tekivad vastavalt valitud tegevussuunale</a:t>
            </a:r>
          </a:p>
          <a:p>
            <a:pPr marL="0" indent="0">
              <a:buNone/>
            </a:pPr>
            <a:endParaRPr lang="et-EE" dirty="0"/>
          </a:p>
        </p:txBody>
      </p:sp>
      <p:sp>
        <p:nvSpPr>
          <p:cNvPr id="4" name="Oval 3"/>
          <p:cNvSpPr/>
          <p:nvPr/>
        </p:nvSpPr>
        <p:spPr>
          <a:xfrm>
            <a:off x="6822831" y="4420725"/>
            <a:ext cx="542611" cy="4923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5" name="TextBox 4"/>
          <p:cNvSpPr txBox="1"/>
          <p:nvPr/>
        </p:nvSpPr>
        <p:spPr>
          <a:xfrm>
            <a:off x="6923315" y="4434846"/>
            <a:ext cx="241160" cy="523220"/>
          </a:xfrm>
          <a:prstGeom prst="rect">
            <a:avLst/>
          </a:prstGeom>
          <a:noFill/>
        </p:spPr>
        <p:txBody>
          <a:bodyPr wrap="square" rtlCol="0">
            <a:spAutoFit/>
          </a:bodyPr>
          <a:lstStyle/>
          <a:p>
            <a:r>
              <a:rPr lang="et-EE" sz="2800" b="1" dirty="0">
                <a:solidFill>
                  <a:schemeClr val="bg1"/>
                </a:solidFill>
              </a:rPr>
              <a:t>?</a:t>
            </a:r>
          </a:p>
        </p:txBody>
      </p:sp>
    </p:spTree>
    <p:extLst>
      <p:ext uri="{BB962C8B-B14F-4D97-AF65-F5344CB8AC3E}">
        <p14:creationId xmlns:p14="http://schemas.microsoft.com/office/powerpoint/2010/main" val="2880857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t>Tegevused </a:t>
            </a:r>
            <a:endParaRPr lang="et-EE" dirty="0"/>
          </a:p>
        </p:txBody>
      </p:sp>
      <p:sp>
        <p:nvSpPr>
          <p:cNvPr id="3" name="Content Placeholder 2"/>
          <p:cNvSpPr>
            <a:spLocks noGrp="1"/>
          </p:cNvSpPr>
          <p:nvPr>
            <p:ph idx="1"/>
          </p:nvPr>
        </p:nvSpPr>
        <p:spPr>
          <a:xfrm>
            <a:off x="838200" y="3156857"/>
            <a:ext cx="10515600" cy="561033"/>
          </a:xfrm>
        </p:spPr>
        <p:txBody>
          <a:bodyPr/>
          <a:lstStyle/>
          <a:p>
            <a:pPr marL="457200" indent="-457200">
              <a:buBlip>
                <a:blip r:embed="rId3"/>
              </a:buBlip>
            </a:pPr>
            <a:r>
              <a:rPr lang="et-EE" dirty="0"/>
              <a:t>Põhitegevus</a:t>
            </a:r>
          </a:p>
          <a:p>
            <a:pPr marL="914400" lvl="1" indent="-457200"/>
            <a:endParaRPr lang="et-EE" dirty="0"/>
          </a:p>
        </p:txBody>
      </p:sp>
      <p:graphicFrame>
        <p:nvGraphicFramePr>
          <p:cNvPr id="7" name="Table 6"/>
          <p:cNvGraphicFramePr>
            <a:graphicFrameLocks noGrp="1"/>
          </p:cNvGraphicFramePr>
          <p:nvPr>
            <p:extLst>
              <p:ext uri="{D42A27DB-BD31-4B8C-83A1-F6EECF244321}">
                <p14:modId xmlns:p14="http://schemas.microsoft.com/office/powerpoint/2010/main" val="843784760"/>
              </p:ext>
            </p:extLst>
          </p:nvPr>
        </p:nvGraphicFramePr>
        <p:xfrm>
          <a:off x="838199" y="3788227"/>
          <a:ext cx="2879691" cy="1709225"/>
        </p:xfrm>
        <a:graphic>
          <a:graphicData uri="http://schemas.openxmlformats.org/drawingml/2006/table">
            <a:tbl>
              <a:tblPr>
                <a:tableStyleId>{5C22544A-7EE6-4342-B048-85BDC9FD1C3A}</a:tableStyleId>
              </a:tblPr>
              <a:tblGrid>
                <a:gridCol w="2879691">
                  <a:extLst>
                    <a:ext uri="{9D8B030D-6E8A-4147-A177-3AD203B41FA5}">
                      <a16:colId xmlns:a16="http://schemas.microsoft.com/office/drawing/2014/main" val="4194671151"/>
                    </a:ext>
                  </a:extLst>
                </a:gridCol>
              </a:tblGrid>
              <a:tr h="244175">
                <a:tc>
                  <a:txBody>
                    <a:bodyPr/>
                    <a:lstStyle/>
                    <a:p>
                      <a:pPr algn="l" fontAlgn="t"/>
                      <a:r>
                        <a:rPr lang="et-EE" sz="1100" b="1" u="none" strike="noStrike">
                          <a:effectLst/>
                        </a:rPr>
                        <a:t>Ehitamine (püstitamine/rajamine/paigaldamine)</a:t>
                      </a:r>
                      <a:endParaRPr lang="et-EE" sz="1100" b="1" i="0" u="none" strike="noStrike">
                        <a:solidFill>
                          <a:srgbClr val="000000"/>
                        </a:solidFill>
                        <a:effectLst/>
                        <a:latin typeface="Calibri" panose="020F0502020204030204" pitchFamily="34" charset="0"/>
                      </a:endParaRPr>
                    </a:p>
                  </a:txBody>
                  <a:tcPr marL="0" marR="0" marT="0" marB="0">
                    <a:solidFill>
                      <a:schemeClr val="accent1">
                        <a:lumMod val="40000"/>
                        <a:lumOff val="60000"/>
                      </a:schemeClr>
                    </a:solidFill>
                  </a:tcPr>
                </a:tc>
                <a:extLst>
                  <a:ext uri="{0D108BD9-81ED-4DB2-BD59-A6C34878D82A}">
                    <a16:rowId xmlns:a16="http://schemas.microsoft.com/office/drawing/2014/main" val="2507742972"/>
                  </a:ext>
                </a:extLst>
              </a:tr>
              <a:tr h="244175">
                <a:tc>
                  <a:txBody>
                    <a:bodyPr/>
                    <a:lstStyle/>
                    <a:p>
                      <a:pPr algn="l" fontAlgn="t"/>
                      <a:r>
                        <a:rPr lang="et-EE" sz="1100" b="1" u="none" strike="noStrike">
                          <a:effectLst/>
                        </a:rPr>
                        <a:t>Ehitamine (renoveerimine/parendamine)</a:t>
                      </a:r>
                      <a:endParaRPr lang="et-EE" sz="1100" b="1" i="0" u="none" strike="noStrike">
                        <a:solidFill>
                          <a:srgbClr val="000000"/>
                        </a:solidFill>
                        <a:effectLst/>
                        <a:latin typeface="Calibri" panose="020F0502020204030204" pitchFamily="34" charset="0"/>
                      </a:endParaRPr>
                    </a:p>
                  </a:txBody>
                  <a:tcPr marL="0" marR="0" marT="0" marB="0">
                    <a:solidFill>
                      <a:schemeClr val="accent1">
                        <a:lumMod val="40000"/>
                        <a:lumOff val="60000"/>
                      </a:schemeClr>
                    </a:solidFill>
                  </a:tcPr>
                </a:tc>
                <a:extLst>
                  <a:ext uri="{0D108BD9-81ED-4DB2-BD59-A6C34878D82A}">
                    <a16:rowId xmlns:a16="http://schemas.microsoft.com/office/drawing/2014/main" val="3010727243"/>
                  </a:ext>
                </a:extLst>
              </a:tr>
              <a:tr h="244175">
                <a:tc>
                  <a:txBody>
                    <a:bodyPr/>
                    <a:lstStyle/>
                    <a:p>
                      <a:pPr algn="l" fontAlgn="t"/>
                      <a:r>
                        <a:rPr lang="et-EE" sz="1100" b="1" u="none" strike="noStrike" dirty="0">
                          <a:effectLst/>
                        </a:rPr>
                        <a:t>Tegemine</a:t>
                      </a:r>
                      <a:endParaRPr lang="et-EE" sz="1100" b="1" i="0" u="none" strike="noStrike" dirty="0">
                        <a:solidFill>
                          <a:srgbClr val="000000"/>
                        </a:solidFill>
                        <a:effectLst/>
                        <a:latin typeface="Calibri" panose="020F0502020204030204" pitchFamily="34" charset="0"/>
                      </a:endParaRPr>
                    </a:p>
                  </a:txBody>
                  <a:tcPr marL="0" marR="0" marT="0" marB="0">
                    <a:solidFill>
                      <a:schemeClr val="accent1">
                        <a:lumMod val="40000"/>
                        <a:lumOff val="60000"/>
                      </a:schemeClr>
                    </a:solidFill>
                  </a:tcPr>
                </a:tc>
                <a:extLst>
                  <a:ext uri="{0D108BD9-81ED-4DB2-BD59-A6C34878D82A}">
                    <a16:rowId xmlns:a16="http://schemas.microsoft.com/office/drawing/2014/main" val="3131905831"/>
                  </a:ext>
                </a:extLst>
              </a:tr>
              <a:tr h="244175">
                <a:tc>
                  <a:txBody>
                    <a:bodyPr/>
                    <a:lstStyle/>
                    <a:p>
                      <a:pPr algn="l" fontAlgn="t"/>
                      <a:r>
                        <a:rPr lang="et-EE" sz="1100" b="1" u="none" strike="noStrike">
                          <a:effectLst/>
                        </a:rPr>
                        <a:t>Ostmine või paigaldamine</a:t>
                      </a:r>
                      <a:endParaRPr lang="et-EE" sz="1100" b="1" i="0" u="none" strike="noStrike">
                        <a:solidFill>
                          <a:srgbClr val="000000"/>
                        </a:solidFill>
                        <a:effectLst/>
                        <a:latin typeface="Calibri" panose="020F0502020204030204" pitchFamily="34" charset="0"/>
                      </a:endParaRPr>
                    </a:p>
                  </a:txBody>
                  <a:tcPr marL="0" marR="0" marT="0" marB="0">
                    <a:solidFill>
                      <a:schemeClr val="accent1">
                        <a:lumMod val="40000"/>
                        <a:lumOff val="60000"/>
                      </a:schemeClr>
                    </a:solidFill>
                  </a:tcPr>
                </a:tc>
                <a:extLst>
                  <a:ext uri="{0D108BD9-81ED-4DB2-BD59-A6C34878D82A}">
                    <a16:rowId xmlns:a16="http://schemas.microsoft.com/office/drawing/2014/main" val="3061496049"/>
                  </a:ext>
                </a:extLst>
              </a:tr>
              <a:tr h="244175">
                <a:tc>
                  <a:txBody>
                    <a:bodyPr/>
                    <a:lstStyle/>
                    <a:p>
                      <a:pPr algn="l" fontAlgn="t"/>
                      <a:r>
                        <a:rPr lang="et-EE" sz="1100" b="1" u="none" strike="noStrike" dirty="0">
                          <a:effectLst/>
                        </a:rPr>
                        <a:t>Korraldamine/läbiviimine</a:t>
                      </a:r>
                      <a:endParaRPr lang="et-EE" sz="1100" b="1" i="0" u="none" strike="noStrike" dirty="0">
                        <a:solidFill>
                          <a:srgbClr val="000000"/>
                        </a:solidFill>
                        <a:effectLst/>
                        <a:latin typeface="Calibri" panose="020F0502020204030204" pitchFamily="34" charset="0"/>
                      </a:endParaRPr>
                    </a:p>
                  </a:txBody>
                  <a:tcPr marL="0" marR="0" marT="0" marB="0">
                    <a:solidFill>
                      <a:schemeClr val="accent1">
                        <a:lumMod val="40000"/>
                        <a:lumOff val="60000"/>
                      </a:schemeClr>
                    </a:solidFill>
                  </a:tcPr>
                </a:tc>
                <a:extLst>
                  <a:ext uri="{0D108BD9-81ED-4DB2-BD59-A6C34878D82A}">
                    <a16:rowId xmlns:a16="http://schemas.microsoft.com/office/drawing/2014/main" val="3254845065"/>
                  </a:ext>
                </a:extLst>
              </a:tr>
              <a:tr h="244175">
                <a:tc>
                  <a:txBody>
                    <a:bodyPr/>
                    <a:lstStyle/>
                    <a:p>
                      <a:pPr algn="l" fontAlgn="t"/>
                      <a:r>
                        <a:rPr lang="et-EE" sz="1100" b="1" u="none" strike="noStrike" dirty="0">
                          <a:effectLst/>
                        </a:rPr>
                        <a:t>Muu investeering</a:t>
                      </a:r>
                      <a:endParaRPr lang="et-EE" sz="1100" b="1" i="0" u="none" strike="noStrike" dirty="0">
                        <a:solidFill>
                          <a:srgbClr val="000000"/>
                        </a:solidFill>
                        <a:effectLst/>
                        <a:latin typeface="Calibri" panose="020F0502020204030204" pitchFamily="34" charset="0"/>
                      </a:endParaRPr>
                    </a:p>
                  </a:txBody>
                  <a:tcPr marL="0" marR="0" marT="0" marB="0">
                    <a:solidFill>
                      <a:schemeClr val="accent1">
                        <a:lumMod val="40000"/>
                        <a:lumOff val="60000"/>
                      </a:schemeClr>
                    </a:solidFill>
                  </a:tcPr>
                </a:tc>
                <a:extLst>
                  <a:ext uri="{0D108BD9-81ED-4DB2-BD59-A6C34878D82A}">
                    <a16:rowId xmlns:a16="http://schemas.microsoft.com/office/drawing/2014/main" val="2931174041"/>
                  </a:ext>
                </a:extLst>
              </a:tr>
              <a:tr h="244175">
                <a:tc>
                  <a:txBody>
                    <a:bodyPr/>
                    <a:lstStyle/>
                    <a:p>
                      <a:pPr algn="l" fontAlgn="t"/>
                      <a:r>
                        <a:rPr lang="et-EE" sz="1100" b="1" u="none" strike="noStrike" dirty="0">
                          <a:effectLst/>
                        </a:rPr>
                        <a:t>Muu mitteinvesteering</a:t>
                      </a:r>
                      <a:endParaRPr lang="et-EE" sz="1100" b="1" i="0" u="none" strike="noStrike" dirty="0">
                        <a:solidFill>
                          <a:srgbClr val="000000"/>
                        </a:solidFill>
                        <a:effectLst/>
                        <a:latin typeface="Calibri" panose="020F0502020204030204" pitchFamily="34" charset="0"/>
                      </a:endParaRPr>
                    </a:p>
                  </a:txBody>
                  <a:tcPr marL="0" marR="0" marT="0" marB="0">
                    <a:solidFill>
                      <a:schemeClr val="accent1">
                        <a:lumMod val="40000"/>
                        <a:lumOff val="60000"/>
                      </a:schemeClr>
                    </a:solidFill>
                  </a:tcPr>
                </a:tc>
                <a:extLst>
                  <a:ext uri="{0D108BD9-81ED-4DB2-BD59-A6C34878D82A}">
                    <a16:rowId xmlns:a16="http://schemas.microsoft.com/office/drawing/2014/main" val="1625511700"/>
                  </a:ext>
                </a:extLst>
              </a:tr>
            </a:tbl>
          </a:graphicData>
        </a:graphic>
      </p:graphicFrame>
      <p:pic>
        <p:nvPicPr>
          <p:cNvPr id="9" name="Picture 8"/>
          <p:cNvPicPr>
            <a:picLocks noChangeAspect="1"/>
          </p:cNvPicPr>
          <p:nvPr/>
        </p:nvPicPr>
        <p:blipFill>
          <a:blip r:embed="rId4"/>
          <a:stretch>
            <a:fillRect/>
          </a:stretch>
        </p:blipFill>
        <p:spPr>
          <a:xfrm>
            <a:off x="4481564" y="2888882"/>
            <a:ext cx="7347909" cy="3507913"/>
          </a:xfrm>
          <a:prstGeom prst="rect">
            <a:avLst/>
          </a:prstGeom>
          <a:ln>
            <a:noFill/>
          </a:ln>
          <a:effectLst>
            <a:outerShdw blurRad="190500" algn="tl" rotWithShape="0">
              <a:srgbClr val="000000">
                <a:alpha val="70000"/>
              </a:srgbClr>
            </a:outerShdw>
          </a:effectLst>
        </p:spPr>
      </p:pic>
      <p:cxnSp>
        <p:nvCxnSpPr>
          <p:cNvPr id="11" name="Straight Arrow Connector 10"/>
          <p:cNvCxnSpPr/>
          <p:nvPr/>
        </p:nvCxnSpPr>
        <p:spPr>
          <a:xfrm>
            <a:off x="3918857" y="3918857"/>
            <a:ext cx="3064747" cy="200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8047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767556"/>
            <a:ext cx="10515600" cy="1325563"/>
          </a:xfrm>
        </p:spPr>
        <p:txBody>
          <a:bodyPr/>
          <a:lstStyle/>
          <a:p>
            <a:r>
              <a:rPr lang="et-EE" b="1" dirty="0"/>
              <a:t>Tegevused </a:t>
            </a:r>
            <a:endParaRPr lang="et-EE" dirty="0"/>
          </a:p>
        </p:txBody>
      </p:sp>
      <p:sp>
        <p:nvSpPr>
          <p:cNvPr id="12" name="Text Placeholder 11"/>
          <p:cNvSpPr>
            <a:spLocks noGrp="1"/>
          </p:cNvSpPr>
          <p:nvPr>
            <p:ph type="body" idx="1"/>
          </p:nvPr>
        </p:nvSpPr>
        <p:spPr/>
        <p:txBody>
          <a:bodyPr/>
          <a:lstStyle/>
          <a:p>
            <a:r>
              <a:rPr lang="et-EE" dirty="0"/>
              <a:t>Põhitegevus</a:t>
            </a:r>
          </a:p>
        </p:txBody>
      </p:sp>
      <p:sp>
        <p:nvSpPr>
          <p:cNvPr id="13" name="Content Placeholder 12"/>
          <p:cNvSpPr>
            <a:spLocks noGrp="1"/>
          </p:cNvSpPr>
          <p:nvPr>
            <p:ph sz="half" idx="2"/>
          </p:nvPr>
        </p:nvSpPr>
        <p:spPr/>
        <p:txBody>
          <a:bodyPr>
            <a:normAutofit/>
          </a:bodyPr>
          <a:lstStyle/>
          <a:p>
            <a:pPr fontAlgn="t"/>
            <a:r>
              <a:rPr lang="et-EE" sz="2000" dirty="0"/>
              <a:t>Ehitamine (püstitamine/rajamine/paigaldamine)</a:t>
            </a:r>
          </a:p>
          <a:p>
            <a:pPr fontAlgn="t"/>
            <a:r>
              <a:rPr lang="et-EE" sz="2000" dirty="0"/>
              <a:t>Ehitamine (renoveerimine/parendamine)</a:t>
            </a:r>
          </a:p>
          <a:p>
            <a:pPr fontAlgn="t"/>
            <a:r>
              <a:rPr lang="et-EE" sz="2000" dirty="0"/>
              <a:t>Tegemine</a:t>
            </a:r>
          </a:p>
          <a:p>
            <a:pPr fontAlgn="t"/>
            <a:r>
              <a:rPr lang="et-EE" sz="2000" dirty="0"/>
              <a:t>Ostmine või paigaldamine</a:t>
            </a:r>
          </a:p>
          <a:p>
            <a:pPr fontAlgn="t"/>
            <a:r>
              <a:rPr lang="et-EE" sz="2000" dirty="0"/>
              <a:t>Korraldamine/läbiviimine</a:t>
            </a:r>
          </a:p>
          <a:p>
            <a:pPr fontAlgn="t"/>
            <a:r>
              <a:rPr lang="et-EE" sz="2000" dirty="0"/>
              <a:t>Muu investeering</a:t>
            </a:r>
          </a:p>
          <a:p>
            <a:pPr fontAlgn="t"/>
            <a:r>
              <a:rPr lang="et-EE" sz="2000" dirty="0"/>
              <a:t>Muu mitteinvesteering</a:t>
            </a:r>
          </a:p>
          <a:p>
            <a:endParaRPr lang="et-EE" dirty="0"/>
          </a:p>
        </p:txBody>
      </p:sp>
      <p:sp>
        <p:nvSpPr>
          <p:cNvPr id="14" name="Text Placeholder 13"/>
          <p:cNvSpPr>
            <a:spLocks noGrp="1"/>
          </p:cNvSpPr>
          <p:nvPr>
            <p:ph type="body" sz="quarter" idx="3"/>
          </p:nvPr>
        </p:nvSpPr>
        <p:spPr/>
        <p:txBody>
          <a:bodyPr/>
          <a:lstStyle/>
          <a:p>
            <a:r>
              <a:rPr lang="et-EE" dirty="0"/>
              <a:t>Tegevuse liik</a:t>
            </a:r>
          </a:p>
        </p:txBody>
      </p:sp>
      <p:sp>
        <p:nvSpPr>
          <p:cNvPr id="15" name="Content Placeholder 14"/>
          <p:cNvSpPr>
            <a:spLocks noGrp="1"/>
          </p:cNvSpPr>
          <p:nvPr>
            <p:ph sz="quarter" idx="4"/>
          </p:nvPr>
        </p:nvSpPr>
        <p:spPr/>
        <p:txBody>
          <a:bodyPr>
            <a:normAutofit fontScale="55000" lnSpcReduction="20000"/>
          </a:bodyPr>
          <a:lstStyle/>
          <a:p>
            <a:pPr fontAlgn="t"/>
            <a:r>
              <a:rPr lang="et-EE" dirty="0"/>
              <a:t>Hoone/rajatis</a:t>
            </a:r>
          </a:p>
          <a:p>
            <a:pPr fontAlgn="t"/>
            <a:r>
              <a:rPr lang="et-EE" dirty="0"/>
              <a:t>Lautrikoha renoveerimine või parendamine</a:t>
            </a:r>
          </a:p>
          <a:p>
            <a:pPr fontAlgn="t"/>
            <a:r>
              <a:rPr lang="et-EE" dirty="0"/>
              <a:t>Taastuv energiaallika kasutuselevõtt</a:t>
            </a:r>
          </a:p>
          <a:p>
            <a:pPr fontAlgn="t"/>
            <a:r>
              <a:rPr lang="et-EE" b="1" dirty="0"/>
              <a:t>Päikeseenergia allikast elektrienergia tootmine</a:t>
            </a:r>
          </a:p>
          <a:p>
            <a:pPr fontAlgn="t"/>
            <a:r>
              <a:rPr lang="et-EE" dirty="0"/>
              <a:t>Looduskeskkonna tingimuste parendamine</a:t>
            </a:r>
          </a:p>
          <a:p>
            <a:pPr fontAlgn="t"/>
            <a:r>
              <a:rPr lang="et-EE" dirty="0"/>
              <a:t>Sõiduk</a:t>
            </a:r>
          </a:p>
          <a:p>
            <a:pPr fontAlgn="t"/>
            <a:r>
              <a:rPr lang="et-EE" dirty="0"/>
              <a:t>Masin või seade</a:t>
            </a:r>
          </a:p>
          <a:p>
            <a:pPr fontAlgn="t"/>
            <a:r>
              <a:rPr lang="et-EE" dirty="0"/>
              <a:t>Üritus või koolitus</a:t>
            </a:r>
          </a:p>
          <a:p>
            <a:pPr fontAlgn="t"/>
            <a:r>
              <a:rPr lang="et-EE" dirty="0"/>
              <a:t>Muu investeering</a:t>
            </a:r>
          </a:p>
          <a:p>
            <a:pPr fontAlgn="t"/>
            <a:r>
              <a:rPr lang="et-EE" dirty="0"/>
              <a:t>Tootearendus</a:t>
            </a:r>
          </a:p>
          <a:p>
            <a:pPr fontAlgn="t"/>
            <a:r>
              <a:rPr lang="et-EE" dirty="0"/>
              <a:t>Muu</a:t>
            </a:r>
          </a:p>
          <a:p>
            <a:pPr fontAlgn="t"/>
            <a:r>
              <a:rPr lang="et-EE" dirty="0"/>
              <a:t>Jäätmekäitlus</a:t>
            </a:r>
          </a:p>
        </p:txBody>
      </p:sp>
    </p:spTree>
    <p:extLst>
      <p:ext uri="{BB962C8B-B14F-4D97-AF65-F5344CB8AC3E}">
        <p14:creationId xmlns:p14="http://schemas.microsoft.com/office/powerpoint/2010/main" val="2581486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t>Tegevused </a:t>
            </a:r>
            <a:endParaRPr lang="et-EE" dirty="0"/>
          </a:p>
        </p:txBody>
      </p:sp>
      <p:sp>
        <p:nvSpPr>
          <p:cNvPr id="3" name="Content Placeholder 2"/>
          <p:cNvSpPr>
            <a:spLocks noGrp="1"/>
          </p:cNvSpPr>
          <p:nvPr>
            <p:ph idx="1"/>
          </p:nvPr>
        </p:nvSpPr>
        <p:spPr/>
        <p:txBody>
          <a:bodyPr>
            <a:normAutofit lnSpcReduction="10000"/>
          </a:bodyPr>
          <a:lstStyle/>
          <a:p>
            <a:pPr marL="457200" indent="-457200">
              <a:buBlip>
                <a:blip r:embed="rId3"/>
              </a:buBlip>
            </a:pPr>
            <a:r>
              <a:rPr lang="et-EE" dirty="0"/>
              <a:t>Kaasnev tegevus – </a:t>
            </a:r>
            <a:r>
              <a:rPr lang="et-EE" b="1" dirty="0"/>
              <a:t>ettevalmistav töö</a:t>
            </a:r>
          </a:p>
          <a:p>
            <a:pPr marL="914400" lvl="1" indent="-457200"/>
            <a:r>
              <a:rPr lang="et-EE" dirty="0"/>
              <a:t>Projekteerimistöö</a:t>
            </a:r>
          </a:p>
          <a:p>
            <a:pPr marL="914400" lvl="1" indent="-457200"/>
            <a:r>
              <a:rPr lang="et-EE" dirty="0"/>
              <a:t>Ehitusgeoloogiline ja geodeetiline uurimistöö</a:t>
            </a:r>
          </a:p>
          <a:p>
            <a:pPr marL="914400" lvl="1" indent="-457200"/>
            <a:r>
              <a:rPr lang="et-EE" dirty="0" err="1"/>
              <a:t>Hüdrogeoloogiline</a:t>
            </a:r>
            <a:r>
              <a:rPr lang="et-EE" dirty="0"/>
              <a:t> ja hüdroloogiline uuring</a:t>
            </a:r>
          </a:p>
          <a:p>
            <a:pPr marL="914400" lvl="1" indent="-457200"/>
            <a:r>
              <a:rPr lang="et-EE" dirty="0"/>
              <a:t>Detailplaneering</a:t>
            </a:r>
          </a:p>
          <a:p>
            <a:pPr marL="914400" lvl="1" indent="-457200"/>
            <a:r>
              <a:rPr lang="et-EE" dirty="0"/>
              <a:t>Keskkonnamõju hindamine</a:t>
            </a:r>
          </a:p>
          <a:p>
            <a:pPr marL="914400" lvl="1" indent="-457200"/>
            <a:r>
              <a:rPr lang="et-EE" dirty="0"/>
              <a:t>Energiaauditi</a:t>
            </a:r>
          </a:p>
          <a:p>
            <a:pPr marL="914400" lvl="1" indent="-457200"/>
            <a:r>
              <a:rPr lang="et-EE" b="1" dirty="0"/>
              <a:t>Taotluse koostamine</a:t>
            </a:r>
            <a:endParaRPr lang="et-EE" dirty="0"/>
          </a:p>
          <a:p>
            <a:pPr marL="0" indent="0">
              <a:buNone/>
            </a:pPr>
            <a:endParaRPr lang="et-EE" dirty="0"/>
          </a:p>
        </p:txBody>
      </p:sp>
    </p:spTree>
    <p:extLst>
      <p:ext uri="{BB962C8B-B14F-4D97-AF65-F5344CB8AC3E}">
        <p14:creationId xmlns:p14="http://schemas.microsoft.com/office/powerpoint/2010/main" val="3994811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t>Tegevused - eelarve</a:t>
            </a:r>
            <a:endParaRPr lang="et-EE" dirty="0"/>
          </a:p>
        </p:txBody>
      </p:sp>
      <p:sp>
        <p:nvSpPr>
          <p:cNvPr id="4" name="Content Placeholder 3"/>
          <p:cNvSpPr>
            <a:spLocks noGrp="1"/>
          </p:cNvSpPr>
          <p:nvPr>
            <p:ph idx="1"/>
          </p:nvPr>
        </p:nvSpPr>
        <p:spPr/>
        <p:txBody>
          <a:bodyPr/>
          <a:lstStyle/>
          <a:p>
            <a:endParaRPr lang="et-EE"/>
          </a:p>
        </p:txBody>
      </p:sp>
      <p:pic>
        <p:nvPicPr>
          <p:cNvPr id="5" name="Picture 4"/>
          <p:cNvPicPr>
            <a:picLocks noChangeAspect="1"/>
          </p:cNvPicPr>
          <p:nvPr/>
        </p:nvPicPr>
        <p:blipFill rotWithShape="1">
          <a:blip r:embed="rId3"/>
          <a:srcRect t="11740" b="36918"/>
          <a:stretch/>
        </p:blipFill>
        <p:spPr>
          <a:xfrm>
            <a:off x="838200" y="3156857"/>
            <a:ext cx="10165518" cy="2944167"/>
          </a:xfrm>
          <a:prstGeom prst="rect">
            <a:avLst/>
          </a:prstGeom>
        </p:spPr>
      </p:pic>
    </p:spTree>
    <p:extLst>
      <p:ext uri="{BB962C8B-B14F-4D97-AF65-F5344CB8AC3E}">
        <p14:creationId xmlns:p14="http://schemas.microsoft.com/office/powerpoint/2010/main" val="3878281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t>Katastritunnused </a:t>
            </a:r>
            <a:endParaRPr lang="et-EE" dirty="0"/>
          </a:p>
        </p:txBody>
      </p:sp>
      <p:pic>
        <p:nvPicPr>
          <p:cNvPr id="4" name="Picture 3"/>
          <p:cNvPicPr>
            <a:picLocks noChangeAspect="1"/>
          </p:cNvPicPr>
          <p:nvPr/>
        </p:nvPicPr>
        <p:blipFill rotWithShape="1">
          <a:blip r:embed="rId3"/>
          <a:srcRect t="28067"/>
          <a:stretch/>
        </p:blipFill>
        <p:spPr>
          <a:xfrm>
            <a:off x="212690" y="3001509"/>
            <a:ext cx="11766620" cy="1934641"/>
          </a:xfrm>
          <a:prstGeom prst="rect">
            <a:avLst/>
          </a:prstGeom>
        </p:spPr>
      </p:pic>
    </p:spTree>
    <p:extLst>
      <p:ext uri="{BB962C8B-B14F-4D97-AF65-F5344CB8AC3E}">
        <p14:creationId xmlns:p14="http://schemas.microsoft.com/office/powerpoint/2010/main" val="2042886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t>Lisadokumendid </a:t>
            </a:r>
            <a:endParaRPr lang="et-EE" dirty="0"/>
          </a:p>
        </p:txBody>
      </p:sp>
      <p:sp>
        <p:nvSpPr>
          <p:cNvPr id="3" name="Content Placeholder 2"/>
          <p:cNvSpPr>
            <a:spLocks noGrp="1"/>
          </p:cNvSpPr>
          <p:nvPr>
            <p:ph idx="1"/>
          </p:nvPr>
        </p:nvSpPr>
        <p:spPr/>
        <p:txBody>
          <a:bodyPr/>
          <a:lstStyle/>
          <a:p>
            <a:pPr marL="457200" indent="-457200">
              <a:buBlip>
                <a:blip r:embed="rId3"/>
              </a:buBlip>
            </a:pPr>
            <a:r>
              <a:rPr lang="et-EE" dirty="0"/>
              <a:t>Lisadokumentide sammus on võimalik taotlustoimikule lisada erinevaid dokumente ja faile, mis on nõutud kas kohaliku tegevusrühma poolt või mis võivad olla olulised taotluse hindamisel või vajalikud taotluse menetluses.</a:t>
            </a:r>
          </a:p>
          <a:p>
            <a:pPr marL="0" indent="0">
              <a:buNone/>
            </a:pPr>
            <a:endParaRPr lang="et-EE" dirty="0"/>
          </a:p>
        </p:txBody>
      </p:sp>
    </p:spTree>
    <p:extLst>
      <p:ext uri="{BB962C8B-B14F-4D97-AF65-F5344CB8AC3E}">
        <p14:creationId xmlns:p14="http://schemas.microsoft.com/office/powerpoint/2010/main" val="3475489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t>VKE </a:t>
            </a:r>
            <a:endParaRPr lang="et-EE" dirty="0"/>
          </a:p>
        </p:txBody>
      </p:sp>
      <p:sp>
        <p:nvSpPr>
          <p:cNvPr id="3" name="Content Placeholder 2"/>
          <p:cNvSpPr>
            <a:spLocks noGrp="1"/>
          </p:cNvSpPr>
          <p:nvPr>
            <p:ph idx="1"/>
          </p:nvPr>
        </p:nvSpPr>
        <p:spPr/>
        <p:txBody>
          <a:bodyPr/>
          <a:lstStyle/>
          <a:p>
            <a:pPr marL="457200" indent="-457200">
              <a:buBlip>
                <a:blip r:embed="rId3"/>
              </a:buBlip>
            </a:pPr>
            <a:r>
              <a:rPr lang="et-EE" dirty="0"/>
              <a:t>Selgitatakse välja, kas taotleja vastab mikro-, väikese või keskmise suurusega ettevõtte nõuetele</a:t>
            </a:r>
          </a:p>
          <a:p>
            <a:pPr marL="457200" indent="-457200">
              <a:buBlip>
                <a:blip r:embed="rId3"/>
              </a:buBlip>
            </a:pPr>
            <a:r>
              <a:rPr lang="et-EE" dirty="0"/>
              <a:t>Süsteem pärib äriregistrist taotleja sidus- ja partnerettevõtted</a:t>
            </a:r>
          </a:p>
          <a:p>
            <a:pPr marL="457200" indent="-457200">
              <a:buBlip>
                <a:blip r:embed="rId3"/>
              </a:buBlip>
            </a:pPr>
            <a:r>
              <a:rPr lang="et-EE" dirty="0"/>
              <a:t>„VKE arvutuse aluseks olev keskmine töötajate arv“ võetakse äriregistrist taotleja töötajate arvu põhjalt</a:t>
            </a:r>
          </a:p>
        </p:txBody>
      </p:sp>
    </p:spTree>
    <p:extLst>
      <p:ext uri="{BB962C8B-B14F-4D97-AF65-F5344CB8AC3E}">
        <p14:creationId xmlns:p14="http://schemas.microsoft.com/office/powerpoint/2010/main" val="4095403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t>Esitamine </a:t>
            </a:r>
            <a:endParaRPr lang="et-EE" dirty="0"/>
          </a:p>
        </p:txBody>
      </p:sp>
      <p:sp>
        <p:nvSpPr>
          <p:cNvPr id="3" name="Content Placeholder 2"/>
          <p:cNvSpPr>
            <a:spLocks noGrp="1"/>
          </p:cNvSpPr>
          <p:nvPr>
            <p:ph idx="1"/>
          </p:nvPr>
        </p:nvSpPr>
        <p:spPr/>
        <p:txBody>
          <a:bodyPr/>
          <a:lstStyle/>
          <a:p>
            <a:pPr marL="457200" indent="-457200">
              <a:buBlip>
                <a:blip r:embed="rId2"/>
              </a:buBlip>
            </a:pPr>
            <a:r>
              <a:rPr lang="et-EE" dirty="0"/>
              <a:t>Süsteem kuvab kogu taotletava toetuse summa</a:t>
            </a:r>
          </a:p>
          <a:p>
            <a:pPr marL="457200" indent="-457200">
              <a:buBlip>
                <a:blip r:embed="rId2"/>
              </a:buBlip>
            </a:pPr>
            <a:r>
              <a:rPr lang="et-EE" dirty="0"/>
              <a:t>Erinevad kinnitused, mis on kohustuslikud</a:t>
            </a:r>
          </a:p>
          <a:p>
            <a:pPr marL="457200" indent="-457200">
              <a:buBlip>
                <a:blip r:embed="rId2"/>
              </a:buBlip>
            </a:pPr>
            <a:r>
              <a:rPr lang="et-EE" dirty="0"/>
              <a:t>„Esita taotlus“ – järgneb süsteemi-poolne registreerimine, taotlusele tekivad registreerimise number ja taotlustoimiku number.</a:t>
            </a:r>
          </a:p>
          <a:p>
            <a:pPr marL="0" indent="0">
              <a:buNone/>
            </a:pPr>
            <a:endParaRPr lang="et-EE" dirty="0"/>
          </a:p>
        </p:txBody>
      </p:sp>
    </p:spTree>
    <p:extLst>
      <p:ext uri="{BB962C8B-B14F-4D97-AF65-F5344CB8AC3E}">
        <p14:creationId xmlns:p14="http://schemas.microsoft.com/office/powerpoint/2010/main" val="3367088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t>EMKVF Projektitoetus</a:t>
            </a:r>
            <a:endParaRPr lang="et-EE" dirty="0"/>
          </a:p>
        </p:txBody>
      </p:sp>
      <p:sp>
        <p:nvSpPr>
          <p:cNvPr id="3" name="Content Placeholder 2"/>
          <p:cNvSpPr>
            <a:spLocks noGrp="1"/>
          </p:cNvSpPr>
          <p:nvPr>
            <p:ph idx="1"/>
          </p:nvPr>
        </p:nvSpPr>
        <p:spPr/>
        <p:txBody>
          <a:bodyPr/>
          <a:lstStyle/>
          <a:p>
            <a:pPr marL="457200" indent="-457200">
              <a:buBlip>
                <a:blip r:embed="rId2"/>
              </a:buBlip>
            </a:pPr>
            <a:r>
              <a:rPr lang="et-EE" dirty="0"/>
              <a:t>Toetustaotluse vormi ülevaade</a:t>
            </a:r>
          </a:p>
          <a:p>
            <a:pPr marL="457200" indent="-457200">
              <a:buBlip>
                <a:blip r:embed="rId2"/>
              </a:buBlip>
            </a:pPr>
            <a:r>
              <a:rPr lang="et-EE" dirty="0"/>
              <a:t>Abi ja küsimused</a:t>
            </a:r>
          </a:p>
          <a:p>
            <a:pPr marL="457200" indent="-457200">
              <a:buBlip>
                <a:blip r:embed="rId2"/>
              </a:buBlip>
            </a:pPr>
            <a:r>
              <a:rPr lang="et-EE" dirty="0"/>
              <a:t>Toetustaotluse sammude kirjeldus</a:t>
            </a:r>
          </a:p>
          <a:p>
            <a:pPr marL="0" indent="0">
              <a:buNone/>
            </a:pPr>
            <a:endParaRPr lang="et-EE" dirty="0"/>
          </a:p>
        </p:txBody>
      </p:sp>
    </p:spTree>
    <p:extLst>
      <p:ext uri="{BB962C8B-B14F-4D97-AF65-F5344CB8AC3E}">
        <p14:creationId xmlns:p14="http://schemas.microsoft.com/office/powerpoint/2010/main" val="4013134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t>Edasised tegevused </a:t>
            </a:r>
            <a:endParaRPr lang="et-EE" dirty="0"/>
          </a:p>
        </p:txBody>
      </p:sp>
      <p:sp>
        <p:nvSpPr>
          <p:cNvPr id="3" name="Content Placeholder 2"/>
          <p:cNvSpPr>
            <a:spLocks noGrp="1"/>
          </p:cNvSpPr>
          <p:nvPr>
            <p:ph idx="1"/>
          </p:nvPr>
        </p:nvSpPr>
        <p:spPr/>
        <p:txBody>
          <a:bodyPr>
            <a:normAutofit fontScale="85000" lnSpcReduction="10000"/>
          </a:bodyPr>
          <a:lstStyle/>
          <a:p>
            <a:pPr marL="457200" indent="-457200">
              <a:buBlip>
                <a:blip r:embed="rId2"/>
              </a:buBlip>
            </a:pPr>
            <a:r>
              <a:rPr lang="et-EE" dirty="0"/>
              <a:t>Kohalik tegevusrühm teostab tehnilise kontrolli</a:t>
            </a:r>
          </a:p>
          <a:p>
            <a:pPr marL="457200" indent="-457200">
              <a:buBlip>
                <a:blip r:embed="rId2"/>
              </a:buBlip>
            </a:pPr>
            <a:r>
              <a:rPr lang="et-EE" dirty="0"/>
              <a:t>Hindamine – kohaliku tegevusrühma kokku kutsutud hindamiskomisjon</a:t>
            </a:r>
          </a:p>
          <a:p>
            <a:pPr marL="457200" indent="-457200">
              <a:buBlip>
                <a:blip r:embed="rId2"/>
              </a:buBlip>
            </a:pPr>
            <a:r>
              <a:rPr lang="et-EE" dirty="0"/>
              <a:t>Paremusjärjestuse kinnitamine ja taotluste </a:t>
            </a:r>
            <a:r>
              <a:rPr lang="et-EE" dirty="0" err="1"/>
              <a:t>PRIAle</a:t>
            </a:r>
            <a:r>
              <a:rPr lang="et-EE" dirty="0"/>
              <a:t> edastamine</a:t>
            </a:r>
          </a:p>
          <a:p>
            <a:pPr marL="457200" indent="-457200">
              <a:buBlip>
                <a:blip r:embed="rId2"/>
              </a:buBlip>
            </a:pPr>
            <a:r>
              <a:rPr lang="et-EE" dirty="0"/>
              <a:t>Projektitoetuse taotluse rahuldamise või rahuldamata jätmise otsuse teeb PRIA </a:t>
            </a:r>
            <a:r>
              <a:rPr lang="et-EE" b="1" dirty="0"/>
              <a:t>50 tööpäeva jooksul </a:t>
            </a:r>
            <a:r>
              <a:rPr lang="et-EE" dirty="0"/>
              <a:t>arvates § 34 lõigetes 6–7 nimetatud dokumentide esitamisest kohaliku tegevusrühma poolt</a:t>
            </a:r>
          </a:p>
          <a:p>
            <a:pPr marL="457200" indent="-457200">
              <a:buBlip>
                <a:blip r:embed="rId2"/>
              </a:buBlip>
            </a:pPr>
            <a:r>
              <a:rPr lang="et-EE"/>
              <a:t>Peale positiivse </a:t>
            </a:r>
            <a:r>
              <a:rPr lang="et-EE" dirty="0"/>
              <a:t>otsuse </a:t>
            </a:r>
            <a:r>
              <a:rPr lang="et-EE"/>
              <a:t>saamist saab taotleja </a:t>
            </a:r>
            <a:r>
              <a:rPr lang="et-EE" dirty="0"/>
              <a:t>esitada maksetaotluse.</a:t>
            </a:r>
          </a:p>
          <a:p>
            <a:pPr marL="0" indent="0">
              <a:buNone/>
            </a:pPr>
            <a:endParaRPr lang="et-EE" dirty="0"/>
          </a:p>
        </p:txBody>
      </p:sp>
    </p:spTree>
    <p:extLst>
      <p:ext uri="{BB962C8B-B14F-4D97-AF65-F5344CB8AC3E}">
        <p14:creationId xmlns:p14="http://schemas.microsoft.com/office/powerpoint/2010/main" val="3384982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1914" y="5048915"/>
            <a:ext cx="7829550" cy="1728788"/>
          </a:xfrm>
          <a:prstGeom prst="rect">
            <a:avLst/>
          </a:prstGeom>
        </p:spPr>
      </p:pic>
      <p:sp>
        <p:nvSpPr>
          <p:cNvPr id="9" name="Title 6"/>
          <p:cNvSpPr>
            <a:spLocks noGrp="1"/>
          </p:cNvSpPr>
          <p:nvPr>
            <p:ph type="ctrTitle"/>
          </p:nvPr>
        </p:nvSpPr>
        <p:spPr/>
        <p:txBody>
          <a:bodyPr/>
          <a:lstStyle/>
          <a:p>
            <a:pPr algn="l"/>
            <a:r>
              <a:rPr lang="et-EE" dirty="0">
                <a:latin typeface="Aino" panose="02000603040504020204" pitchFamily="50" charset="0"/>
              </a:rPr>
              <a:t>Aitäh!</a:t>
            </a:r>
          </a:p>
        </p:txBody>
      </p:sp>
      <p:sp>
        <p:nvSpPr>
          <p:cNvPr id="10" name="Subtitle 2"/>
          <p:cNvSpPr>
            <a:spLocks noGrp="1"/>
          </p:cNvSpPr>
          <p:nvPr>
            <p:ph type="subTitle" idx="1"/>
          </p:nvPr>
        </p:nvSpPr>
        <p:spPr/>
        <p:txBody>
          <a:bodyPr>
            <a:normAutofit/>
          </a:bodyPr>
          <a:lstStyle/>
          <a:p>
            <a:pPr algn="l"/>
            <a:endParaRPr lang="et-EE" altLang="en-US" dirty="0">
              <a:latin typeface="Aino" panose="02000603040504020204" pitchFamily="50" charset="0"/>
            </a:endParaRPr>
          </a:p>
          <a:p>
            <a:pPr algn="l"/>
            <a:endParaRPr lang="et-EE" altLang="en-US" dirty="0"/>
          </a:p>
          <a:p>
            <a:pPr algn="l"/>
            <a:r>
              <a:rPr lang="et-EE" altLang="en-US" dirty="0">
                <a:latin typeface="Aino" panose="02000603040504020204" pitchFamily="50" charset="0"/>
              </a:rPr>
              <a:t>16.05.2024</a:t>
            </a:r>
          </a:p>
          <a:p>
            <a:endParaRPr lang="et-EE" altLang="en-US" dirty="0">
              <a:latin typeface="Aino" panose="02000603040504020204" pitchFamily="50" charset="0"/>
            </a:endParaRPr>
          </a:p>
          <a:p>
            <a:endParaRPr lang="et-EE" altLang="en-US" dirty="0">
              <a:latin typeface="Aino" panose="02000603040504020204" pitchFamily="50" charset="0"/>
            </a:endParaRPr>
          </a:p>
          <a:p>
            <a:endParaRPr lang="en-GB" dirty="0">
              <a:latin typeface="Aino" panose="02000603040504020204" pitchFamily="50" charset="0"/>
            </a:endParaRPr>
          </a:p>
        </p:txBody>
      </p:sp>
    </p:spTree>
    <p:extLst>
      <p:ext uri="{BB962C8B-B14F-4D97-AF65-F5344CB8AC3E}">
        <p14:creationId xmlns:p14="http://schemas.microsoft.com/office/powerpoint/2010/main" val="3995916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t>Toetustaotluse sammud</a:t>
            </a:r>
            <a:endParaRPr lang="et-EE" dirty="0"/>
          </a:p>
        </p:txBody>
      </p:sp>
      <p:sp>
        <p:nvSpPr>
          <p:cNvPr id="3" name="Content Placeholder 2"/>
          <p:cNvSpPr>
            <a:spLocks noGrp="1"/>
          </p:cNvSpPr>
          <p:nvPr>
            <p:ph idx="1"/>
          </p:nvPr>
        </p:nvSpPr>
        <p:spPr>
          <a:xfrm>
            <a:off x="838200" y="4812755"/>
            <a:ext cx="10515600" cy="1364207"/>
          </a:xfrm>
        </p:spPr>
        <p:txBody>
          <a:bodyPr>
            <a:normAutofit/>
          </a:bodyPr>
          <a:lstStyle/>
          <a:p>
            <a:pPr marL="457200" indent="-457200">
              <a:buBlip>
                <a:blip r:embed="rId3"/>
              </a:buBlip>
            </a:pPr>
            <a:r>
              <a:rPr lang="et-EE" sz="1800" dirty="0"/>
              <a:t>11 sammu</a:t>
            </a:r>
          </a:p>
          <a:p>
            <a:pPr marL="457200" indent="-457200">
              <a:buBlip>
                <a:blip r:embed="rId3"/>
              </a:buBlip>
            </a:pPr>
            <a:r>
              <a:rPr lang="et-EE" sz="1800" dirty="0"/>
              <a:t>Edasi liikumiseks tuleb sammu infoväljad ära täita</a:t>
            </a:r>
          </a:p>
          <a:p>
            <a:pPr marL="457200" indent="-457200">
              <a:buBlip>
                <a:blip r:embed="rId3"/>
              </a:buBlip>
            </a:pPr>
            <a:r>
              <a:rPr lang="et-EE" sz="1800" dirty="0"/>
              <a:t>Pooleliolev vorm salvestub ja on hiljem kättesaadav („Taotlemine“ menüüvalikus)</a:t>
            </a:r>
          </a:p>
          <a:p>
            <a:pPr marL="0" indent="0">
              <a:buNone/>
            </a:pPr>
            <a:endParaRPr lang="et-EE" dirty="0"/>
          </a:p>
        </p:txBody>
      </p:sp>
      <p:graphicFrame>
        <p:nvGraphicFramePr>
          <p:cNvPr id="4" name="Diagram 3"/>
          <p:cNvGraphicFramePr/>
          <p:nvPr>
            <p:extLst>
              <p:ext uri="{D42A27DB-BD31-4B8C-83A1-F6EECF244321}">
                <p14:modId xmlns:p14="http://schemas.microsoft.com/office/powerpoint/2010/main" val="378111610"/>
              </p:ext>
            </p:extLst>
          </p:nvPr>
        </p:nvGraphicFramePr>
        <p:xfrm>
          <a:off x="1209964" y="2448715"/>
          <a:ext cx="9772072" cy="159127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5" name="Diagram 4"/>
          <p:cNvGraphicFramePr/>
          <p:nvPr>
            <p:extLst>
              <p:ext uri="{D42A27DB-BD31-4B8C-83A1-F6EECF244321}">
                <p14:modId xmlns:p14="http://schemas.microsoft.com/office/powerpoint/2010/main" val="2265376314"/>
              </p:ext>
            </p:extLst>
          </p:nvPr>
        </p:nvGraphicFramePr>
        <p:xfrm>
          <a:off x="253999" y="3599097"/>
          <a:ext cx="11641513" cy="121365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3211291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t>Juhised, abi </a:t>
            </a:r>
            <a:endParaRPr lang="et-EE" dirty="0"/>
          </a:p>
        </p:txBody>
      </p:sp>
      <p:sp>
        <p:nvSpPr>
          <p:cNvPr id="3" name="Content Placeholder 2"/>
          <p:cNvSpPr>
            <a:spLocks noGrp="1"/>
          </p:cNvSpPr>
          <p:nvPr>
            <p:ph idx="1"/>
          </p:nvPr>
        </p:nvSpPr>
        <p:spPr/>
        <p:txBody>
          <a:bodyPr>
            <a:normAutofit/>
          </a:bodyPr>
          <a:lstStyle/>
          <a:p>
            <a:pPr marL="457200" indent="-457200">
              <a:buBlip>
                <a:blip r:embed="rId3"/>
              </a:buBlip>
            </a:pPr>
            <a:r>
              <a:rPr lang="et-EE" dirty="0"/>
              <a:t>Toetustaotluse täitmise abimaterjal – juhend </a:t>
            </a:r>
          </a:p>
          <a:p>
            <a:pPr marL="457200" indent="-457200">
              <a:buBlip>
                <a:blip r:embed="rId3"/>
              </a:buBlip>
            </a:pPr>
            <a:r>
              <a:rPr lang="et-EE" dirty="0"/>
              <a:t>Küsimuste juures abitekstid </a:t>
            </a:r>
          </a:p>
          <a:p>
            <a:pPr marL="457200" indent="-457200">
              <a:buBlip>
                <a:blip r:embed="rId3"/>
              </a:buBlip>
            </a:pPr>
            <a:r>
              <a:rPr lang="et-EE" sz="2000" dirty="0"/>
              <a:t>Juhime tähelepanu, et kord kuus toimuvad PRIA infosüsteemide korralised hooldustööd. 2024. a korraliste hoolduste toimumise ajad on: 11.01, 19.02, 14.03, 11.04, 16.05, 13.06, 11.07, 15.08, 12.09, 10.10, 14.11 ja 12.12. Nendel kuupäevadel võib meie e-teenustes esineda tõrkeid alates kella 17.00st kuni järgmise tööpäeva hommikul kella 8.00ni.</a:t>
            </a:r>
          </a:p>
          <a:p>
            <a:pPr marL="0" indent="0">
              <a:buNone/>
            </a:pPr>
            <a:endParaRPr lang="et-EE" dirty="0"/>
          </a:p>
        </p:txBody>
      </p:sp>
      <p:pic>
        <p:nvPicPr>
          <p:cNvPr id="4" name="Picture 3"/>
          <p:cNvPicPr>
            <a:picLocks noChangeAspect="1"/>
          </p:cNvPicPr>
          <p:nvPr/>
        </p:nvPicPr>
        <p:blipFill>
          <a:blip r:embed="rId4"/>
          <a:stretch>
            <a:fillRect/>
          </a:stretch>
        </p:blipFill>
        <p:spPr>
          <a:xfrm>
            <a:off x="8809759" y="3001509"/>
            <a:ext cx="2179666" cy="570261"/>
          </a:xfrm>
          <a:prstGeom prst="rect">
            <a:avLst/>
          </a:prstGeom>
        </p:spPr>
      </p:pic>
      <p:pic>
        <p:nvPicPr>
          <p:cNvPr id="5" name="Picture 4"/>
          <p:cNvPicPr>
            <a:picLocks noChangeAspect="1"/>
          </p:cNvPicPr>
          <p:nvPr/>
        </p:nvPicPr>
        <p:blipFill>
          <a:blip r:embed="rId5"/>
          <a:stretch>
            <a:fillRect/>
          </a:stretch>
        </p:blipFill>
        <p:spPr>
          <a:xfrm>
            <a:off x="6021878" y="3632663"/>
            <a:ext cx="5867400" cy="477114"/>
          </a:xfrm>
          <a:prstGeom prst="rect">
            <a:avLst/>
          </a:prstGeom>
        </p:spPr>
      </p:pic>
      <p:pic>
        <p:nvPicPr>
          <p:cNvPr id="6" name="Picture 5"/>
          <p:cNvPicPr>
            <a:picLocks noChangeAspect="1"/>
          </p:cNvPicPr>
          <p:nvPr/>
        </p:nvPicPr>
        <p:blipFill>
          <a:blip r:embed="rId6"/>
          <a:stretch>
            <a:fillRect/>
          </a:stretch>
        </p:blipFill>
        <p:spPr>
          <a:xfrm>
            <a:off x="157162" y="5834063"/>
            <a:ext cx="11877675" cy="342900"/>
          </a:xfrm>
          <a:prstGeom prst="rect">
            <a:avLst/>
          </a:prstGeom>
        </p:spPr>
      </p:pic>
    </p:spTree>
    <p:extLst>
      <p:ext uri="{BB962C8B-B14F-4D97-AF65-F5344CB8AC3E}">
        <p14:creationId xmlns:p14="http://schemas.microsoft.com/office/powerpoint/2010/main" val="3039455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err="1"/>
              <a:t>Üldandmed</a:t>
            </a:r>
            <a:endParaRPr lang="et-EE" dirty="0"/>
          </a:p>
        </p:txBody>
      </p:sp>
      <p:sp>
        <p:nvSpPr>
          <p:cNvPr id="3" name="Content Placeholder 2"/>
          <p:cNvSpPr>
            <a:spLocks noGrp="1"/>
          </p:cNvSpPr>
          <p:nvPr>
            <p:ph idx="1"/>
          </p:nvPr>
        </p:nvSpPr>
        <p:spPr/>
        <p:txBody>
          <a:bodyPr>
            <a:normAutofit fontScale="92500" lnSpcReduction="10000"/>
          </a:bodyPr>
          <a:lstStyle/>
          <a:p>
            <a:pPr marL="0" indent="0">
              <a:buNone/>
            </a:pPr>
            <a:r>
              <a:rPr lang="et-EE" dirty="0" err="1"/>
              <a:t>Üldandmete</a:t>
            </a:r>
            <a:r>
              <a:rPr lang="et-EE" dirty="0"/>
              <a:t> samm koosneb kahest plokist:</a:t>
            </a:r>
          </a:p>
          <a:p>
            <a:pPr marL="457200" indent="-457200">
              <a:buBlip>
                <a:blip r:embed="rId3"/>
              </a:buBlip>
            </a:pPr>
            <a:r>
              <a:rPr lang="et-EE" b="1" dirty="0"/>
              <a:t>Taotleja andmed </a:t>
            </a:r>
            <a:br>
              <a:rPr lang="et-EE" b="1" dirty="0"/>
            </a:br>
            <a:r>
              <a:rPr lang="et-EE" sz="2600" dirty="0"/>
              <a:t>Süsteem kuvab välja </a:t>
            </a:r>
            <a:r>
              <a:rPr lang="et-EE" sz="2600" dirty="0" err="1"/>
              <a:t>PRIAle</a:t>
            </a:r>
            <a:r>
              <a:rPr lang="et-EE" sz="2600" dirty="0"/>
              <a:t> esitatud isiku- ja kontaktandmed taotluse menetluses vajalike toimingute ja infovahetuse läbiviimiseks. </a:t>
            </a:r>
          </a:p>
          <a:p>
            <a:pPr marL="457200" indent="-457200">
              <a:buBlip>
                <a:blip r:embed="rId3"/>
              </a:buBlip>
            </a:pPr>
            <a:r>
              <a:rPr lang="et-EE" b="1" dirty="0"/>
              <a:t>Volitatud esindaja andmed taotluse menetlemisel</a:t>
            </a:r>
            <a:br>
              <a:rPr lang="et-EE" b="1" dirty="0"/>
            </a:br>
            <a:r>
              <a:rPr lang="et-EE" sz="2600" dirty="0"/>
              <a:t>Süsteem kuvab välja taotleja esindaja isiku- ja kontaktandmed, kellega PRIA võtab esmajärjekorras ühendust juhul, kui esitatud taotluse osas tekib küsimusi või on vaja edastada infot. </a:t>
            </a:r>
          </a:p>
        </p:txBody>
      </p:sp>
    </p:spTree>
    <p:extLst>
      <p:ext uri="{BB962C8B-B14F-4D97-AF65-F5344CB8AC3E}">
        <p14:creationId xmlns:p14="http://schemas.microsoft.com/office/powerpoint/2010/main" val="948073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t>Detailandmed </a:t>
            </a:r>
            <a:endParaRPr lang="et-EE" dirty="0"/>
          </a:p>
        </p:txBody>
      </p:sp>
      <p:sp>
        <p:nvSpPr>
          <p:cNvPr id="3" name="Content Placeholder 2"/>
          <p:cNvSpPr>
            <a:spLocks noGrp="1"/>
          </p:cNvSpPr>
          <p:nvPr>
            <p:ph idx="1"/>
          </p:nvPr>
        </p:nvSpPr>
        <p:spPr/>
        <p:txBody>
          <a:bodyPr/>
          <a:lstStyle/>
          <a:p>
            <a:pPr marL="457200" indent="-457200">
              <a:buBlip>
                <a:blip r:embed="rId3"/>
              </a:buBlip>
            </a:pPr>
            <a:r>
              <a:rPr lang="et-EE" dirty="0"/>
              <a:t>Detailandmed ja seireandmed</a:t>
            </a:r>
          </a:p>
          <a:p>
            <a:pPr marL="457200" indent="-457200">
              <a:buBlip>
                <a:blip r:embed="rId3"/>
              </a:buBlip>
            </a:pPr>
            <a:r>
              <a:rPr lang="et-EE" dirty="0"/>
              <a:t>Edasised küsimused vastavalt tegevussuunale/taotleja ettevõtlusvormile</a:t>
            </a:r>
          </a:p>
          <a:p>
            <a:pPr marL="457200" indent="-457200">
              <a:buBlip>
                <a:blip r:embed="rId3"/>
              </a:buBlip>
            </a:pPr>
            <a:r>
              <a:rPr lang="et-EE" dirty="0" err="1"/>
              <a:t>Hankija</a:t>
            </a:r>
            <a:r>
              <a:rPr lang="et-EE" dirty="0"/>
              <a:t> riigihangete seaduse mõistes</a:t>
            </a:r>
          </a:p>
          <a:p>
            <a:pPr marL="457200" indent="-457200">
              <a:buBlip>
                <a:blip r:embed="rId3"/>
              </a:buBlip>
            </a:pPr>
            <a:r>
              <a:rPr lang="et-EE" dirty="0"/>
              <a:t>Käibemaksukohustuslane</a:t>
            </a:r>
          </a:p>
          <a:p>
            <a:pPr marL="0" indent="0">
              <a:buNone/>
            </a:pPr>
            <a:endParaRPr lang="et-EE" dirty="0"/>
          </a:p>
        </p:txBody>
      </p:sp>
    </p:spTree>
    <p:extLst>
      <p:ext uri="{BB962C8B-B14F-4D97-AF65-F5344CB8AC3E}">
        <p14:creationId xmlns:p14="http://schemas.microsoft.com/office/powerpoint/2010/main" val="3678512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t>Detailandmed</a:t>
            </a:r>
          </a:p>
        </p:txBody>
      </p:sp>
      <p:pic>
        <p:nvPicPr>
          <p:cNvPr id="4" name="Picture 3"/>
          <p:cNvPicPr>
            <a:picLocks noChangeAspect="1"/>
          </p:cNvPicPr>
          <p:nvPr/>
        </p:nvPicPr>
        <p:blipFill>
          <a:blip r:embed="rId3"/>
          <a:stretch>
            <a:fillRect/>
          </a:stretch>
        </p:blipFill>
        <p:spPr>
          <a:xfrm>
            <a:off x="541930" y="2670073"/>
            <a:ext cx="11108139" cy="3826761"/>
          </a:xfrm>
          <a:prstGeom prst="rect">
            <a:avLst/>
          </a:prstGeom>
        </p:spPr>
      </p:pic>
    </p:spTree>
    <p:extLst>
      <p:ext uri="{BB962C8B-B14F-4D97-AF65-F5344CB8AC3E}">
        <p14:creationId xmlns:p14="http://schemas.microsoft.com/office/powerpoint/2010/main" val="145140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t>Kasusaajad </a:t>
            </a:r>
            <a:endParaRPr lang="et-EE" dirty="0"/>
          </a:p>
        </p:txBody>
      </p:sp>
      <p:sp>
        <p:nvSpPr>
          <p:cNvPr id="3" name="Content Placeholder 2"/>
          <p:cNvSpPr>
            <a:spLocks noGrp="1"/>
          </p:cNvSpPr>
          <p:nvPr>
            <p:ph idx="1"/>
          </p:nvPr>
        </p:nvSpPr>
        <p:spPr/>
        <p:txBody>
          <a:bodyPr>
            <a:normAutofit lnSpcReduction="10000"/>
          </a:bodyPr>
          <a:lstStyle/>
          <a:p>
            <a:pPr marL="457200" indent="-457200">
              <a:buBlip>
                <a:blip r:embed="rId3"/>
              </a:buBlip>
            </a:pPr>
            <a:r>
              <a:rPr lang="et-EE" dirty="0"/>
              <a:t>Kasusaajate sammus tuleb sisestada Äriregistrisse sisestatud tegelike kasusaajate arv.</a:t>
            </a:r>
          </a:p>
          <a:p>
            <a:pPr marL="457200" indent="-457200">
              <a:buBlip>
                <a:blip r:embed="rId3"/>
              </a:buBlip>
            </a:pPr>
            <a:endParaRPr lang="et-EE" dirty="0"/>
          </a:p>
          <a:p>
            <a:pPr marL="457200" indent="-457200">
              <a:buBlip>
                <a:blip r:embed="rId3"/>
              </a:buBlip>
            </a:pPr>
            <a:r>
              <a:rPr lang="et-EE" dirty="0"/>
              <a:t>Tegelik kasusaaja on </a:t>
            </a:r>
            <a:r>
              <a:rPr lang="et-EE" dirty="0" err="1"/>
              <a:t>RahaPTS</a:t>
            </a:r>
            <a:r>
              <a:rPr lang="et-EE" dirty="0"/>
              <a:t> § 9 lg 1 kohaselt füüsiline isik, kellel on omandi või muul viisil kontrollimise kaudu lõplik valitsev mõju füüsilise või juriidilise isiku üle või kelle huvides, kasuks või nimel tehing või toiming tehakse.</a:t>
            </a:r>
          </a:p>
          <a:p>
            <a:pPr marL="457200" indent="-457200">
              <a:buBlip>
                <a:blip r:embed="rId3"/>
              </a:buBlip>
            </a:pPr>
            <a:endParaRPr lang="et-EE" dirty="0"/>
          </a:p>
          <a:p>
            <a:pPr marL="0" indent="0">
              <a:buNone/>
            </a:pPr>
            <a:endParaRPr lang="et-EE" dirty="0"/>
          </a:p>
        </p:txBody>
      </p:sp>
    </p:spTree>
    <p:extLst>
      <p:ext uri="{BB962C8B-B14F-4D97-AF65-F5344CB8AC3E}">
        <p14:creationId xmlns:p14="http://schemas.microsoft.com/office/powerpoint/2010/main" val="493026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t>Majandusaasta andmed </a:t>
            </a:r>
            <a:endParaRPr lang="et-EE" dirty="0"/>
          </a:p>
        </p:txBody>
      </p:sp>
      <p:sp>
        <p:nvSpPr>
          <p:cNvPr id="3" name="Content Placeholder 2"/>
          <p:cNvSpPr>
            <a:spLocks noGrp="1"/>
          </p:cNvSpPr>
          <p:nvPr>
            <p:ph idx="1"/>
          </p:nvPr>
        </p:nvSpPr>
        <p:spPr/>
        <p:txBody>
          <a:bodyPr/>
          <a:lstStyle/>
          <a:p>
            <a:pPr marL="457200" indent="-457200">
              <a:buBlip>
                <a:blip r:embed="rId3"/>
              </a:buBlip>
            </a:pPr>
            <a:r>
              <a:rPr lang="et-EE" dirty="0"/>
              <a:t>Avaneb I ja III tegevussuuna puhul</a:t>
            </a:r>
          </a:p>
          <a:p>
            <a:pPr marL="457200" indent="-457200">
              <a:buBlip>
                <a:blip r:embed="rId3"/>
              </a:buBlip>
            </a:pPr>
            <a:r>
              <a:rPr lang="et-EE" dirty="0"/>
              <a:t>Majandusaastate andmed päritakse Äriregistrist automaatselt</a:t>
            </a:r>
          </a:p>
          <a:p>
            <a:pPr marL="457200" indent="-457200">
              <a:buBlip>
                <a:blip r:embed="rId3"/>
              </a:buBlip>
            </a:pPr>
            <a:r>
              <a:rPr lang="et-EE" dirty="0"/>
              <a:t>Päritakse 2 eelneva majandusaasta andmed</a:t>
            </a:r>
          </a:p>
          <a:p>
            <a:pPr marL="457200" indent="-457200">
              <a:buBlip>
                <a:blip r:embed="rId3"/>
              </a:buBlip>
            </a:pPr>
            <a:r>
              <a:rPr lang="et-EE" dirty="0"/>
              <a:t>Taotleja saab andmeid ise vajadusel muuta</a:t>
            </a:r>
          </a:p>
          <a:p>
            <a:pPr marL="0" indent="0">
              <a:buNone/>
            </a:pPr>
            <a:endParaRPr lang="et-EE" dirty="0"/>
          </a:p>
        </p:txBody>
      </p:sp>
    </p:spTree>
    <p:extLst>
      <p:ext uri="{BB962C8B-B14F-4D97-AF65-F5344CB8AC3E}">
        <p14:creationId xmlns:p14="http://schemas.microsoft.com/office/powerpoint/2010/main" val="1292143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6CAFDBACDEA344AAC5F53B035E17885" ma:contentTypeVersion="0" ma:contentTypeDescription="Loo uus dokument" ma:contentTypeScope="" ma:versionID="d4ef84e2eaade099a2e7f39085c78654">
  <xsd:schema xmlns:xsd="http://www.w3.org/2001/XMLSchema" xmlns:xs="http://www.w3.org/2001/XMLSchema" xmlns:p="http://schemas.microsoft.com/office/2006/metadata/properties" targetNamespace="http://schemas.microsoft.com/office/2006/metadata/properties" ma:root="true" ma:fieldsID="b18125395b3c3b613f0c53ebd88661d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E23D4A6-3909-417C-A0E2-8619DA8078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86EE21E-35C3-4627-8E6A-E1ABF0B6E67C}">
  <ds:schemaRefs>
    <ds:schemaRef ds:uri="http://schemas.microsoft.com/sharepoint/v3/contenttype/forms"/>
  </ds:schemaRefs>
</ds:datastoreItem>
</file>

<file path=customXml/itemProps3.xml><?xml version="1.0" encoding="utf-8"?>
<ds:datastoreItem xmlns:ds="http://schemas.openxmlformats.org/officeDocument/2006/customXml" ds:itemID="{4E199AD3-115B-4430-9731-00B4E9401A80}">
  <ds:schemaRefs>
    <ds:schemaRef ds:uri="http://purl.org/dc/dcmitype/"/>
    <ds:schemaRef ds:uri="http://schemas.microsoft.com/office/infopath/2007/PartnerControls"/>
    <ds:schemaRef ds:uri="http://purl.org/dc/elements/1.1/"/>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424</TotalTime>
  <Words>2045</Words>
  <Application>Microsoft Office PowerPoint</Application>
  <PresentationFormat>Widescreen</PresentationFormat>
  <Paragraphs>204</Paragraphs>
  <Slides>21</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Aino</vt:lpstr>
      <vt:lpstr>Aino Headline</vt:lpstr>
      <vt:lpstr>Arial</vt:lpstr>
      <vt:lpstr>Calibri</vt:lpstr>
      <vt:lpstr>Office Theme</vt:lpstr>
      <vt:lpstr>EMKVF projektitoetus  e-PRIAs</vt:lpstr>
      <vt:lpstr>EMKVF Projektitoetus</vt:lpstr>
      <vt:lpstr>Toetustaotluse sammud</vt:lpstr>
      <vt:lpstr>Juhised, abi </vt:lpstr>
      <vt:lpstr>Üldandmed</vt:lpstr>
      <vt:lpstr>Detailandmed </vt:lpstr>
      <vt:lpstr>Detailandmed</vt:lpstr>
      <vt:lpstr>Kasusaajad </vt:lpstr>
      <vt:lpstr>Majandusaasta andmed </vt:lpstr>
      <vt:lpstr>Tulude/kulude aruanne </vt:lpstr>
      <vt:lpstr>Seireandmed </vt:lpstr>
      <vt:lpstr>Tegevused </vt:lpstr>
      <vt:lpstr>Tegevused </vt:lpstr>
      <vt:lpstr>Tegevused </vt:lpstr>
      <vt:lpstr>Tegevused - eelarve</vt:lpstr>
      <vt:lpstr>Katastritunnused </vt:lpstr>
      <vt:lpstr>Lisadokumendid </vt:lpstr>
      <vt:lpstr>VKE </vt:lpstr>
      <vt:lpstr>Esitamine </vt:lpstr>
      <vt:lpstr>Edasised tegevused </vt:lpstr>
      <vt:lpstr>Aitäh!</vt:lpstr>
    </vt:vector>
  </TitlesOfParts>
  <Company>PRIA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Siret Varblane</dc:creator>
  <cp:lastModifiedBy>Katrin Pärn-Reiser</cp:lastModifiedBy>
  <cp:revision>39</cp:revision>
  <dcterms:created xsi:type="dcterms:W3CDTF">2021-01-27T11:31:10Z</dcterms:created>
  <dcterms:modified xsi:type="dcterms:W3CDTF">2024-05-15T14:03:59Z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0x010100E6CAFDBACDEA344AAC5F53B035E17885</vt:lpwstr>
  </property>
  <property fmtid="{D5CDD505-2E9C-101B-9397-08002B2CF9AE}" pid="3" name="TemplateUrl">
    <vt:lpwstr/>
  </property>
  <property fmtid="{D5CDD505-2E9C-101B-9397-08002B2CF9AE}" pid="4" name="Order">
    <vt:r8>18500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ies>
</file>