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sldIdLst>
    <p:sldId id="275" r:id="rId5"/>
    <p:sldId id="276" r:id="rId6"/>
    <p:sldId id="277" r:id="rId7"/>
    <p:sldId id="278" r:id="rId8"/>
    <p:sldId id="280" r:id="rId9"/>
    <p:sldId id="281" r:id="rId10"/>
    <p:sldId id="282" r:id="rId11"/>
    <p:sldId id="284" r:id="rId12"/>
    <p:sldId id="285" r:id="rId13"/>
    <p:sldId id="286" r:id="rId14"/>
    <p:sldId id="287" r:id="rId15"/>
    <p:sldId id="289" r:id="rId16"/>
    <p:sldId id="290" r:id="rId17"/>
    <p:sldId id="283" r:id="rId18"/>
  </p:sldIdLst>
  <p:sldSz cx="11522075" cy="6480175"/>
  <p:notesSz cx="6797675" cy="9926638"/>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521415D9-36F7-43E2-AB2F-B90AF26B5E84}">
      <p14:sectionLst xmlns:p14="http://schemas.microsoft.com/office/powerpoint/2010/main">
        <p14:section name="Untitled Section" id="{B26B4668-E44B-4191-A8FB-FCAB7AFC5559}">
          <p14:sldIdLst>
            <p14:sldId id="275"/>
            <p14:sldId id="276"/>
            <p14:sldId id="277"/>
            <p14:sldId id="278"/>
            <p14:sldId id="280"/>
            <p14:sldId id="281"/>
            <p14:sldId id="282"/>
            <p14:sldId id="284"/>
            <p14:sldId id="285"/>
            <p14:sldId id="286"/>
            <p14:sldId id="287"/>
            <p14:sldId id="289"/>
            <p14:sldId id="290"/>
            <p14:sldId id="2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046">
          <p15:clr>
            <a:srgbClr val="A4A3A4"/>
          </p15:clr>
        </p15:guide>
        <p15:guide id="4" pos="3687">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3" d="100"/>
          <a:sy n="113" d="100"/>
        </p:scale>
        <p:origin x="138" y="168"/>
      </p:cViewPr>
      <p:guideLst>
        <p:guide orient="horz" pos="2160"/>
        <p:guide pos="2880"/>
        <p:guide orient="horz" pos="2046"/>
        <p:guide pos="3687"/>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74"/>
        <p:guide pos="19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90488" y="754063"/>
            <a:ext cx="6613525" cy="3721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79482" y="4714970"/>
            <a:ext cx="5437284" cy="44658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1"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3847068" y="0"/>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1"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3847068" y="9429937"/>
            <a:ext cx="2949180" cy="4952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663310" algn="l"/>
                <a:tab pos="1326619" algn="l"/>
                <a:tab pos="1989929" algn="l"/>
                <a:tab pos="2653238" algn="l"/>
              </a:tabLst>
              <a:defRPr sz="13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lvl1pPr>
          </a:lstStyle>
          <a:p>
            <a:r>
              <a:rPr lang="en-US" dirty="0" err="1"/>
              <a:t>Esitlusslaidide</a:t>
            </a:r>
            <a:r>
              <a:rPr lang="en-US" dirty="0"/>
              <a:t> </a:t>
            </a:r>
            <a:r>
              <a:rPr lang="et-EE" dirty="0"/>
              <a:t>pealkiri</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ahepealkir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6263" y="2592015"/>
            <a:ext cx="10369550" cy="1081087"/>
          </a:xfrm>
          <a:prstGeom prst="rect">
            <a:avLst/>
          </a:prstGeom>
        </p:spPr>
        <p:txBody>
          <a:bodyPr/>
          <a:lstStyle>
            <a:lvl1pPr>
              <a:defRPr>
                <a:solidFill>
                  <a:schemeClr val="tx1"/>
                </a:solidFill>
              </a:defRPr>
            </a:lvl1pPr>
          </a:lstStyle>
          <a:p>
            <a:r>
              <a:rPr lang="et-EE" dirty="0"/>
              <a:t>Vahepealkiri</a:t>
            </a: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a:t>
            </a:r>
            <a:r>
              <a:rPr lang="et-EE" dirty="0" err="1"/>
              <a:t>skype</a:t>
            </a:r>
            <a:r>
              <a:rPr lang="et-EE" dirty="0"/>
              <a:t> vms</a:t>
            </a:r>
          </a:p>
          <a:p>
            <a:endParaRPr lang="et-EE"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7" name="Picture 6" descr="maaeluministeerium_3lovi_eng_rgb.png"/>
          <p:cNvPicPr>
            <a:picLocks noChangeAspect="1"/>
          </p:cNvPicPr>
          <p:nvPr userDrawn="1"/>
        </p:nvPicPr>
        <p:blipFill>
          <a:blip r:embed="rId2" cstate="print"/>
          <a:stretch>
            <a:fillRect/>
          </a:stretch>
        </p:blipFill>
        <p:spPr>
          <a:xfrm>
            <a:off x="432000" y="216000"/>
            <a:ext cx="3465001" cy="1386000"/>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a:t>Aitäh!</a:t>
            </a:r>
            <a:endParaRPr lang="en-US" dirty="0"/>
          </a:p>
        </p:txBody>
      </p:sp>
      <p:sp>
        <p:nvSpPr>
          <p:cNvPr id="12"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893" y="382306"/>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368000" y="2751086"/>
            <a:ext cx="9218133" cy="921049"/>
          </a:xfrm>
          <a:prstGeom prst="rect">
            <a:avLst/>
          </a:prstGeom>
        </p:spPr>
        <p:txBody>
          <a:bodyPr tIns="86400" anchor="ctr"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13" name="Subtitle 2"/>
          <p:cNvSpPr>
            <a:spLocks noGrp="1"/>
          </p:cNvSpPr>
          <p:nvPr>
            <p:ph type="subTitle" idx="1" hasCustomPrompt="1"/>
          </p:nvPr>
        </p:nvSpPr>
        <p:spPr>
          <a:xfrm>
            <a:off x="1368000" y="45362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a:t>
            </a:r>
            <a:r>
              <a:rPr lang="et-EE" dirty="0" err="1"/>
              <a:t>Skype</a:t>
            </a:r>
            <a:r>
              <a:rPr lang="et-EE" dirty="0"/>
              <a:t>, </a:t>
            </a:r>
            <a:r>
              <a:rPr lang="et-EE" dirty="0" err="1"/>
              <a:t>Facebook</a:t>
            </a:r>
            <a:r>
              <a:rPr lang="et-EE" dirty="0"/>
              <a:t> </a:t>
            </a:r>
            <a:r>
              <a:rPr lang="et-EE" dirty="0" err="1"/>
              <a:t>etc</a:t>
            </a:r>
            <a:r>
              <a:rPr lang="et-EE" dirty="0"/>
              <a:t>.</a:t>
            </a:r>
          </a:p>
          <a:p>
            <a:endParaRPr lang="et-EE"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p:txBody>
      </p:sp>
    </p:spTree>
    <p:extLst>
      <p:ext uri="{BB962C8B-B14F-4D97-AF65-F5344CB8AC3E}">
        <p14:creationId xmlns:p14="http://schemas.microsoft.com/office/powerpoint/2010/main" val="3403631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5" name="Rectangle 4"/>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368000" y="2319039"/>
            <a:ext cx="9218133" cy="921049"/>
          </a:xfrm>
          <a:prstGeom prst="rect">
            <a:avLst/>
          </a:prstGeo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368000" y="3444731"/>
            <a:ext cx="9218133" cy="1636968"/>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58469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
        <p:nvSpPr>
          <p:cNvPr id="2"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baseline="0"/>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3"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itelslaid - est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71711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itelslaid - eng - 3 lõvi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of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40789"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461" y="348083"/>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itelslaid - est - vapp - sini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
        <p:nvSpPr>
          <p:cNvPr id="4" name="Rectangle 3"/>
          <p:cNvSpPr/>
          <p:nvPr userDrawn="1"/>
        </p:nvSpPr>
        <p:spPr bwMode="auto">
          <a:xfrm>
            <a:off x="0" y="1705685"/>
            <a:ext cx="11522075" cy="4774490"/>
          </a:xfrm>
          <a:prstGeom prst="rect">
            <a:avLst/>
          </a:prstGeom>
          <a:blipFill dpi="0" rotWithShape="1">
            <a:blip r:embed="rId3"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n-US" dirty="0" err="1"/>
              <a:t>Esitlusslaidide</a:t>
            </a:r>
            <a:r>
              <a:rPr lang="en-US" dirty="0"/>
              <a:t> </a:t>
            </a:r>
            <a:r>
              <a:rPr lang="et-EE" dirty="0"/>
              <a:t>pealkiri</a:t>
            </a:r>
            <a:endParaRPr lang="en-US" dirty="0"/>
          </a:p>
        </p:txBody>
      </p:sp>
      <p:sp>
        <p:nvSpPr>
          <p:cNvPr id="10" name="Subtitle 2"/>
          <p:cNvSpPr>
            <a:spLocks noGrp="1"/>
          </p:cNvSpPr>
          <p:nvPr>
            <p:ph type="subTitle" idx="1" hasCustomPrompt="1"/>
          </p:nvPr>
        </p:nvSpPr>
        <p:spPr>
          <a:xfrm>
            <a:off x="1368000" y="4392215"/>
            <a:ext cx="9433597" cy="1728192"/>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spTree>
    <p:extLst>
      <p:ext uri="{BB962C8B-B14F-4D97-AF65-F5344CB8AC3E}">
        <p14:creationId xmlns:p14="http://schemas.microsoft.com/office/powerpoint/2010/main" val="311409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itelslaid - eng - vapp - sinine">
    <p:spTree>
      <p:nvGrpSpPr>
        <p:cNvPr id="1" name=""/>
        <p:cNvGrpSpPr/>
        <p:nvPr/>
      </p:nvGrpSpPr>
      <p:grpSpPr>
        <a:xfrm>
          <a:off x="0" y="0"/>
          <a:ext cx="0" cy="0"/>
          <a:chOff x="0" y="0"/>
          <a:chExt cx="0" cy="0"/>
        </a:xfrm>
      </p:grpSpPr>
      <p:sp>
        <p:nvSpPr>
          <p:cNvPr id="4" name="Rectangle 3"/>
          <p:cNvSpPr/>
          <p:nvPr userDrawn="1"/>
        </p:nvSpPr>
        <p:spPr bwMode="auto">
          <a:xfrm>
            <a:off x="0" y="1705685"/>
            <a:ext cx="11522075" cy="477449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705685"/>
            <a:ext cx="11522075" cy="477449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368000" y="2375991"/>
            <a:ext cx="9433597" cy="1705175"/>
          </a:xfrm>
          <a:prstGeom prst="rect">
            <a:avLst/>
          </a:prstGeom>
        </p:spPr>
        <p:txBody>
          <a:bodyPr tIns="86400" anchor="ctr" anchorCtr="0"/>
          <a:lstStyle>
            <a:lvl1pPr algn="l">
              <a:defRPr sz="5700">
                <a:solidFill>
                  <a:schemeClr val="bg1"/>
                </a:solidFill>
              </a:defRPr>
            </a:lvl1pPr>
          </a:lstStyle>
          <a:p>
            <a:r>
              <a:rPr lang="et-EE" dirty="0" err="1"/>
              <a:t>Title</a:t>
            </a:r>
            <a:r>
              <a:rPr lang="et-EE" dirty="0"/>
              <a:t> </a:t>
            </a:r>
            <a:r>
              <a:rPr lang="et-EE" dirty="0" err="1"/>
              <a:t>of</a:t>
            </a:r>
            <a:r>
              <a:rPr lang="et-EE" dirty="0"/>
              <a:t> </a:t>
            </a:r>
            <a:r>
              <a:rPr lang="et-EE" dirty="0" err="1"/>
              <a:t>the</a:t>
            </a:r>
            <a:r>
              <a:rPr lang="et-EE" dirty="0"/>
              <a:t> </a:t>
            </a:r>
            <a:r>
              <a:rPr lang="et-EE" dirty="0" err="1"/>
              <a:t>Presentation</a:t>
            </a:r>
            <a:endParaRPr lang="en-US" dirty="0"/>
          </a:p>
        </p:txBody>
      </p:sp>
      <p:sp>
        <p:nvSpPr>
          <p:cNvPr id="10" name="Subtitle 2"/>
          <p:cNvSpPr>
            <a:spLocks noGrp="1"/>
          </p:cNvSpPr>
          <p:nvPr>
            <p:ph type="subTitle" idx="1" hasCustomPrompt="1"/>
          </p:nvPr>
        </p:nvSpPr>
        <p:spPr>
          <a:xfrm>
            <a:off x="1368000" y="4392215"/>
            <a:ext cx="9433597" cy="1800200"/>
          </a:xfrm>
          <a:prstGeom prst="rect">
            <a:avLst/>
          </a:prstGeo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177556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44295" y="1675311"/>
            <a:ext cx="10139947" cy="4275502"/>
          </a:xfrm>
          <a:prstGeom prst="rect">
            <a:avLst/>
          </a:prstGeo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48469" y="1511300"/>
            <a:ext cx="5036369"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dirty="0"/>
          </a:p>
        </p:txBody>
      </p:sp>
      <p:sp>
        <p:nvSpPr>
          <p:cNvPr id="4" name="Content Placeholder 3"/>
          <p:cNvSpPr>
            <a:spLocks noGrp="1"/>
          </p:cNvSpPr>
          <p:nvPr>
            <p:ph sz="half" idx="2"/>
          </p:nvPr>
        </p:nvSpPr>
        <p:spPr>
          <a:xfrm>
            <a:off x="5837238" y="1511300"/>
            <a:ext cx="5108375" cy="4276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9" name="Title 1"/>
          <p:cNvSpPr>
            <a:spLocks noGrp="1"/>
          </p:cNvSpPr>
          <p:nvPr>
            <p:ph type="title" hasCustomPrompt="1"/>
          </p:nvPr>
        </p:nvSpPr>
        <p:spPr>
          <a:xfrm>
            <a:off x="644292" y="511553"/>
            <a:ext cx="10139947" cy="1023105"/>
          </a:xfrm>
          <a:prstGeom prst="rect">
            <a:avLst/>
          </a:prstGeo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5" r:id="rId2"/>
    <p:sldLayoutId id="2147483687" r:id="rId3"/>
    <p:sldLayoutId id="2147483661" r:id="rId4"/>
    <p:sldLayoutId id="2147483678" r:id="rId5"/>
    <p:sldLayoutId id="2147483688" r:id="rId6"/>
    <p:sldLayoutId id="2147483650" r:id="rId7"/>
    <p:sldLayoutId id="2147483662" r:id="rId8"/>
    <p:sldLayoutId id="2147483670" r:id="rId9"/>
    <p:sldLayoutId id="2147483683" r:id="rId10"/>
    <p:sldLayoutId id="2147483680" r:id="rId11"/>
    <p:sldLayoutId id="2147483660" r:id="rId12"/>
    <p:sldLayoutId id="2147483681" r:id="rId13"/>
    <p:sldLayoutId id="2147483682" r:id="rId14"/>
    <p:sldLayoutId id="2147483663" r:id="rId15"/>
    <p:sldLayoutId id="2147483686"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pPr algn="ctr"/>
            <a:r>
              <a:rPr lang="et-EE" sz="3600" dirty="0"/>
              <a:t>EMKVF meede „püügivahendi parendamine“ </a:t>
            </a:r>
          </a:p>
        </p:txBody>
      </p:sp>
      <p:sp>
        <p:nvSpPr>
          <p:cNvPr id="11" name="Subtitle 10"/>
          <p:cNvSpPr>
            <a:spLocks noGrp="1"/>
          </p:cNvSpPr>
          <p:nvPr>
            <p:ph type="subTitle" idx="1"/>
          </p:nvPr>
        </p:nvSpPr>
        <p:spPr/>
        <p:txBody>
          <a:bodyPr/>
          <a:lstStyle/>
          <a:p>
            <a:pPr algn="ctr"/>
            <a:r>
              <a:rPr lang="et-EE" dirty="0"/>
              <a:t>Kalanduspoliitika osakonna nõunik  </a:t>
            </a:r>
          </a:p>
          <a:p>
            <a:pPr algn="ctr"/>
            <a:r>
              <a:rPr lang="et-EE" dirty="0"/>
              <a:t>Margus Medell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023D-E5B4-F959-7BEB-B0B4D40D9891}"/>
              </a:ext>
            </a:extLst>
          </p:cNvPr>
          <p:cNvSpPr>
            <a:spLocks noGrp="1"/>
          </p:cNvSpPr>
          <p:nvPr>
            <p:ph type="title"/>
          </p:nvPr>
        </p:nvSpPr>
        <p:spPr/>
        <p:txBody>
          <a:bodyPr/>
          <a:lstStyle/>
          <a:p>
            <a:pPr algn="ctr"/>
            <a:r>
              <a:rPr lang="et-EE" dirty="0">
                <a:solidFill>
                  <a:schemeClr val="tx1"/>
                </a:solidFill>
              </a:rPr>
              <a:t>Nõuded toetuse taotlejale</a:t>
            </a:r>
          </a:p>
        </p:txBody>
      </p:sp>
      <p:sp>
        <p:nvSpPr>
          <p:cNvPr id="3" name="Content Placeholder 2">
            <a:extLst>
              <a:ext uri="{FF2B5EF4-FFF2-40B4-BE49-F238E27FC236}">
                <a16:creationId xmlns:a16="http://schemas.microsoft.com/office/drawing/2014/main" id="{16312DF2-F4BD-9346-3A49-3AFD428DD452}"/>
              </a:ext>
            </a:extLst>
          </p:cNvPr>
          <p:cNvSpPr>
            <a:spLocks noGrp="1"/>
          </p:cNvSpPr>
          <p:nvPr>
            <p:ph idx="1"/>
          </p:nvPr>
        </p:nvSpPr>
        <p:spPr/>
        <p:txBody>
          <a:bodyPr/>
          <a:lstStyle/>
          <a:p>
            <a:pPr algn="just">
              <a:lnSpc>
                <a:spcPct val="100000"/>
              </a:lnSpc>
              <a:spcAft>
                <a:spcPts val="0"/>
              </a:spcAft>
            </a:pPr>
            <a:r>
              <a:rPr lang="et-EE" sz="2000" b="1" i="0" u="none" strike="noStrike" baseline="0" dirty="0">
                <a:solidFill>
                  <a:srgbClr val="000000"/>
                </a:solidFill>
                <a:latin typeface="Times New Roman" panose="02020603050405020304" pitchFamily="18" charset="0"/>
              </a:rPr>
              <a:t>Toetust antakse äriregistris registreeritud ettevõtjale, kellel on kalapüügiseaduse alusel ja korras antud </a:t>
            </a:r>
            <a:r>
              <a:rPr lang="et-EE" sz="2000" b="1" i="0" u="none" strike="noStrike" baseline="0" dirty="0">
                <a:solidFill>
                  <a:srgbClr val="FF0000"/>
                </a:solidFill>
                <a:latin typeface="Times New Roman" panose="02020603050405020304" pitchFamily="18" charset="0"/>
              </a:rPr>
              <a:t>kehtiv kaluri kalapüügiluba</a:t>
            </a:r>
            <a:r>
              <a:rPr lang="et-EE" sz="2000" b="1" i="0" u="none" strike="noStrike" baseline="0" dirty="0">
                <a:solidFill>
                  <a:srgbClr val="000000"/>
                </a:solidFill>
                <a:latin typeface="Times New Roman" panose="02020603050405020304" pitchFamily="18" charset="0"/>
              </a:rPr>
              <a:t>.</a:t>
            </a:r>
            <a:r>
              <a:rPr lang="et-EE" sz="2000" b="0" i="0" u="none" strike="noStrike" baseline="0" dirty="0">
                <a:solidFill>
                  <a:srgbClr val="000000"/>
                </a:solidFill>
                <a:latin typeface="Times New Roman" panose="02020603050405020304" pitchFamily="18" charset="0"/>
              </a:rPr>
              <a:t> </a:t>
            </a:r>
            <a:endParaRPr lang="et-EE" sz="2000" dirty="0">
              <a:latin typeface="Times New Roman" panose="02020603050405020304" pitchFamily="18" charset="0"/>
              <a:cs typeface="Times New Roman" panose="02020603050405020304" pitchFamily="18" charset="0"/>
            </a:endParaRPr>
          </a:p>
          <a:p>
            <a:pPr algn="just">
              <a:lnSpc>
                <a:spcPct val="100000"/>
              </a:lnSpc>
              <a:spcAft>
                <a:spcPts val="0"/>
              </a:spcAft>
            </a:pPr>
            <a:endParaRPr lang="et-EE" sz="2000" dirty="0">
              <a:latin typeface="Times New Roman" panose="02020603050405020304" pitchFamily="18" charset="0"/>
              <a:cs typeface="Times New Roman" panose="02020603050405020304" pitchFamily="18" charset="0"/>
            </a:endParaRPr>
          </a:p>
          <a:p>
            <a:pPr algn="just">
              <a:lnSpc>
                <a:spcPct val="100000"/>
              </a:lnSpc>
              <a:spcAft>
                <a:spcPts val="0"/>
              </a:spcAft>
            </a:pPr>
            <a:r>
              <a:rPr lang="et-EE" sz="2000" dirty="0">
                <a:latin typeface="Times New Roman" panose="02020603050405020304" pitchFamily="18" charset="0"/>
                <a:cs typeface="Times New Roman" panose="02020603050405020304" pitchFamily="18" charset="0"/>
              </a:rPr>
              <a:t>Üldised nõuded on määruse § 8 lõikes 8 punktides 1 – 9 </a:t>
            </a:r>
            <a:r>
              <a:rPr lang="et-EE" sz="2000" dirty="0">
                <a:solidFill>
                  <a:srgbClr val="FF0000"/>
                </a:solidFill>
                <a:latin typeface="Times New Roman" panose="02020603050405020304" pitchFamily="18" charset="0"/>
                <a:cs typeface="Times New Roman" panose="02020603050405020304" pitchFamily="18" charset="0"/>
              </a:rPr>
              <a:t>(väga olulised on punktid 5 ja 6)</a:t>
            </a:r>
          </a:p>
          <a:p>
            <a:pPr algn="just">
              <a:lnSpc>
                <a:spcPct val="100000"/>
              </a:lnSpc>
              <a:spcAft>
                <a:spcPts val="0"/>
              </a:spcAft>
            </a:pPr>
            <a:endParaRPr lang="et-EE" sz="2000" dirty="0">
              <a:solidFill>
                <a:srgbClr val="FF0000"/>
              </a:solidFill>
              <a:latin typeface="Times New Roman" panose="02020603050405020304" pitchFamily="18" charset="0"/>
              <a:cs typeface="Times New Roman" panose="02020603050405020304" pitchFamily="18" charset="0"/>
            </a:endParaRPr>
          </a:p>
          <a:p>
            <a:pPr algn="just">
              <a:lnSpc>
                <a:spcPct val="100000"/>
              </a:lnSpc>
              <a:spcAft>
                <a:spcPts val="0"/>
              </a:spcAft>
            </a:pPr>
            <a:r>
              <a:rPr lang="et-EE" sz="2000" b="0" i="0" u="none" strike="noStrike" baseline="0" dirty="0">
                <a:solidFill>
                  <a:srgbClr val="000000"/>
                </a:solidFill>
                <a:latin typeface="Times New Roman" panose="02020603050405020304" pitchFamily="18" charset="0"/>
              </a:rPr>
              <a:t>taotleja peab omama alla 12-meetrise </a:t>
            </a:r>
            <a:r>
              <a:rPr lang="et-EE" sz="2000" b="0" i="0" u="none" strike="noStrike" baseline="0" dirty="0" err="1">
                <a:solidFill>
                  <a:srgbClr val="000000"/>
                </a:solidFill>
                <a:latin typeface="Times New Roman" panose="02020603050405020304" pitchFamily="18" charset="0"/>
              </a:rPr>
              <a:t>üldpikkusega</a:t>
            </a:r>
            <a:r>
              <a:rPr lang="et-EE" sz="2000" b="0" i="0" u="none" strike="noStrike" baseline="0" dirty="0">
                <a:solidFill>
                  <a:srgbClr val="000000"/>
                </a:solidFill>
                <a:latin typeface="Times New Roman" panose="02020603050405020304" pitchFamily="18" charset="0"/>
              </a:rPr>
              <a:t> kalalaeva, millel on </a:t>
            </a:r>
            <a:r>
              <a:rPr lang="et-EE" sz="2000" b="0" i="0" u="none" strike="noStrike" baseline="0" dirty="0">
                <a:solidFill>
                  <a:srgbClr val="FF0000"/>
                </a:solidFill>
                <a:latin typeface="Times New Roman" panose="02020603050405020304" pitchFamily="18" charset="0"/>
              </a:rPr>
              <a:t>kehtiv kalalaevatunnistus </a:t>
            </a:r>
            <a:r>
              <a:rPr lang="et-EE" sz="2000" b="0" i="0" u="none" strike="noStrike" baseline="0" dirty="0">
                <a:solidFill>
                  <a:srgbClr val="000000"/>
                </a:solidFill>
                <a:latin typeface="Times New Roman" panose="02020603050405020304" pitchFamily="18" charset="0"/>
              </a:rPr>
              <a:t>ning mis on kantud kalalaeva segmenti </a:t>
            </a:r>
            <a:r>
              <a:rPr lang="et-EE" sz="2000" b="0" i="0" u="none" strike="noStrike" baseline="0" dirty="0">
                <a:solidFill>
                  <a:srgbClr val="FF0000"/>
                </a:solidFill>
                <a:latin typeface="Times New Roman" panose="02020603050405020304" pitchFamily="18" charset="0"/>
              </a:rPr>
              <a:t>4S2 või 4S4 </a:t>
            </a:r>
            <a:r>
              <a:rPr lang="et-EE" sz="2000" b="0" i="0" u="none" strike="noStrike" baseline="0" dirty="0">
                <a:solidFill>
                  <a:srgbClr val="000000"/>
                </a:solidFill>
                <a:latin typeface="Times New Roman" panose="02020603050405020304" pitchFamily="18" charset="0"/>
              </a:rPr>
              <a:t>ja millega ei kasutata veetavaid püüniseid. </a:t>
            </a:r>
          </a:p>
          <a:p>
            <a:pPr algn="just">
              <a:lnSpc>
                <a:spcPct val="100000"/>
              </a:lnSpc>
              <a:spcAft>
                <a:spcPts val="0"/>
              </a:spcAft>
            </a:pPr>
            <a:endParaRPr lang="et-EE" sz="2000" dirty="0">
              <a:latin typeface="Times New Roman" panose="02020603050405020304" pitchFamily="18" charset="0"/>
            </a:endParaRPr>
          </a:p>
          <a:p>
            <a:pPr algn="just">
              <a:lnSpc>
                <a:spcPct val="100000"/>
              </a:lnSpc>
              <a:spcAft>
                <a:spcPts val="0"/>
              </a:spcAft>
            </a:pPr>
            <a:r>
              <a:rPr lang="et-EE" sz="2000" b="0" i="0" u="none" strike="noStrike" baseline="0" dirty="0">
                <a:solidFill>
                  <a:srgbClr val="000000"/>
                </a:solidFill>
                <a:latin typeface="Times New Roman" panose="02020603050405020304" pitchFamily="18" charset="0"/>
              </a:rPr>
              <a:t>taotleja on taotluse esitamise päevale eelnenud </a:t>
            </a:r>
            <a:r>
              <a:rPr lang="et-EE" sz="2000" b="0" i="0" u="none" strike="noStrike" baseline="0" dirty="0">
                <a:solidFill>
                  <a:srgbClr val="FF0000"/>
                </a:solidFill>
                <a:latin typeface="Times New Roman" panose="02020603050405020304" pitchFamily="18" charset="0"/>
              </a:rPr>
              <a:t>kahel kalendriaastal </a:t>
            </a:r>
            <a:r>
              <a:rPr lang="et-EE" sz="2000" b="0" i="0" u="none" strike="noStrike" baseline="0" dirty="0">
                <a:solidFill>
                  <a:srgbClr val="000000"/>
                </a:solidFill>
                <a:latin typeface="Times New Roman" panose="02020603050405020304" pitchFamily="18" charset="0"/>
              </a:rPr>
              <a:t>eelmises punktis nimetatud kalalaevaga kala püüdnud </a:t>
            </a:r>
            <a:r>
              <a:rPr lang="et-EE" sz="2000" b="0" i="0" u="none" strike="noStrike" baseline="0" dirty="0">
                <a:solidFill>
                  <a:srgbClr val="FF0000"/>
                </a:solidFill>
                <a:latin typeface="Times New Roman" panose="02020603050405020304" pitchFamily="18" charset="0"/>
              </a:rPr>
              <a:t>vähemalt 60 kalendripäeva</a:t>
            </a:r>
            <a:r>
              <a:rPr lang="et-EE" sz="1800" b="0" i="0" u="none" strike="noStrike" baseline="0" dirty="0">
                <a:solidFill>
                  <a:srgbClr val="FF0000"/>
                </a:solidFill>
                <a:latin typeface="Times New Roman" panose="02020603050405020304" pitchFamily="18" charset="0"/>
              </a:rPr>
              <a:t> </a:t>
            </a: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endParaRPr lang="et-EE" sz="1600" dirty="0">
              <a:solidFill>
                <a:srgbClr val="FF0000"/>
              </a:solidFill>
              <a:latin typeface="Times New Roman" panose="02020603050405020304" pitchFamily="18" charset="0"/>
              <a:cs typeface="Times New Roman" panose="02020603050405020304" pitchFamily="18" charset="0"/>
            </a:endParaRPr>
          </a:p>
          <a:p>
            <a:pPr algn="just">
              <a:lnSpc>
                <a:spcPct val="100000"/>
              </a:lnSpc>
              <a:spcAft>
                <a:spcPts val="0"/>
              </a:spcAft>
            </a:pPr>
            <a:endParaRPr lang="et-EE" sz="1600" dirty="0">
              <a:latin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 </a:t>
            </a:r>
            <a:r>
              <a:rPr lang="et-EE" sz="1800" dirty="0">
                <a:latin typeface="Times New Roman" panose="02020603050405020304" pitchFamily="18" charset="0"/>
              </a:rPr>
              <a:t> </a:t>
            </a:r>
            <a:endParaRPr lang="et-EE" dirty="0"/>
          </a:p>
        </p:txBody>
      </p:sp>
    </p:spTree>
    <p:extLst>
      <p:ext uri="{BB962C8B-B14F-4D97-AF65-F5344CB8AC3E}">
        <p14:creationId xmlns:p14="http://schemas.microsoft.com/office/powerpoint/2010/main" val="3988740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EEE9-5617-48B7-ED9E-8C7EE00487C5}"/>
              </a:ext>
            </a:extLst>
          </p:cNvPr>
          <p:cNvSpPr>
            <a:spLocks noGrp="1"/>
          </p:cNvSpPr>
          <p:nvPr>
            <p:ph type="title"/>
          </p:nvPr>
        </p:nvSpPr>
        <p:spPr/>
        <p:txBody>
          <a:bodyPr/>
          <a:lstStyle/>
          <a:p>
            <a:pPr algn="ctr"/>
            <a:r>
              <a:rPr lang="et-EE" dirty="0"/>
              <a:t>Taotluse esitamine</a:t>
            </a:r>
          </a:p>
        </p:txBody>
      </p:sp>
      <p:sp>
        <p:nvSpPr>
          <p:cNvPr id="3" name="Content Placeholder 2">
            <a:extLst>
              <a:ext uri="{FF2B5EF4-FFF2-40B4-BE49-F238E27FC236}">
                <a16:creationId xmlns:a16="http://schemas.microsoft.com/office/drawing/2014/main" id="{8FEEC1FE-1230-B9D4-3B4D-6C5E97CD87E4}"/>
              </a:ext>
            </a:extLst>
          </p:cNvPr>
          <p:cNvSpPr>
            <a:spLocks noGrp="1"/>
          </p:cNvSpPr>
          <p:nvPr>
            <p:ph idx="1"/>
          </p:nvPr>
        </p:nvSpPr>
        <p:spPr/>
        <p:txBody>
          <a:bodyPr/>
          <a:lstStyle/>
          <a:p>
            <a:pPr algn="just"/>
            <a:r>
              <a:rPr lang="et-EE" sz="1600" b="0" i="0" u="none" strike="noStrike" baseline="0" dirty="0">
                <a:solidFill>
                  <a:srgbClr val="000000"/>
                </a:solidFill>
                <a:latin typeface="Times New Roman" panose="02020603050405020304" pitchFamily="18" charset="0"/>
              </a:rPr>
              <a:t>Toetuse saamiseks esitab taotleja selleks ettenähtud tähtajal </a:t>
            </a:r>
            <a:r>
              <a:rPr lang="et-EE" sz="1600" b="0" i="0" u="none" strike="noStrike" baseline="0" dirty="0" err="1">
                <a:solidFill>
                  <a:srgbClr val="000000"/>
                </a:solidFill>
                <a:latin typeface="Times New Roman" panose="02020603050405020304" pitchFamily="18" charset="0"/>
              </a:rPr>
              <a:t>PRIA-le</a:t>
            </a:r>
            <a:r>
              <a:rPr lang="et-EE" sz="1600" b="0" i="0" u="none" strike="noStrike" baseline="0" dirty="0">
                <a:solidFill>
                  <a:srgbClr val="000000"/>
                </a:solidFill>
                <a:latin typeface="Times New Roman" panose="02020603050405020304" pitchFamily="18" charset="0"/>
              </a:rPr>
              <a:t> elektrooniliselt PRIA e-teenuse keskkonna kaudu taotluse. </a:t>
            </a:r>
            <a:r>
              <a:rPr lang="et-EE" sz="1600" b="0" i="0" u="none" strike="noStrike" baseline="0" dirty="0">
                <a:solidFill>
                  <a:srgbClr val="FF0000"/>
                </a:solidFill>
                <a:latin typeface="Times New Roman" panose="02020603050405020304" pitchFamily="18" charset="0"/>
              </a:rPr>
              <a:t>Taotlusvoor on kavandatud hoida avatuna kuni eelarve lõppemiseni</a:t>
            </a:r>
            <a:r>
              <a:rPr lang="et-EE" sz="1600" b="0" i="0" u="none" strike="noStrike" baseline="0" dirty="0">
                <a:solidFill>
                  <a:srgbClr val="000000"/>
                </a:solidFill>
                <a:latin typeface="Times New Roman" panose="02020603050405020304" pitchFamily="18" charset="0"/>
              </a:rPr>
              <a:t>. </a:t>
            </a:r>
          </a:p>
          <a:p>
            <a:pPr algn="just"/>
            <a:r>
              <a:rPr lang="et-EE" sz="1600" b="0" i="0" u="none" strike="noStrike" baseline="0" dirty="0">
                <a:solidFill>
                  <a:srgbClr val="000000"/>
                </a:solidFill>
                <a:latin typeface="Times New Roman" panose="02020603050405020304" pitchFamily="18" charset="0"/>
              </a:rPr>
              <a:t>PRIA peatab taotluste vastuvõtmise, kui toetuse andmiseks ettenähtud eelarve on ammendunud. Taotluste vastuvõtmise peatamisest ja taasavamisest teatab PRIA ametlikus väljaandes Ametlikud Teadaanded ning oma veebilehel. </a:t>
            </a:r>
            <a:r>
              <a:rPr lang="et-EE" sz="1600" b="0" i="0" u="none" strike="noStrike" baseline="0" dirty="0">
                <a:solidFill>
                  <a:srgbClr val="FF0000"/>
                </a:solidFill>
                <a:latin typeface="Times New Roman" panose="02020603050405020304" pitchFamily="18" charset="0"/>
              </a:rPr>
              <a:t>Meetme eelarve on 3 617 000 eurot, taotluste hindamist ei toimu, eelistatakse neid taotlusi mis on esitatud varem</a:t>
            </a:r>
            <a:r>
              <a:rPr lang="et-EE" sz="1600" b="0" i="0" u="none" strike="noStrike" baseline="0" dirty="0">
                <a:solidFill>
                  <a:srgbClr val="000000"/>
                </a:solidFill>
                <a:latin typeface="Times New Roman" panose="02020603050405020304" pitchFamily="18" charset="0"/>
              </a:rPr>
              <a:t>.</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Taotleja esitab taotluses järgmised andmed: </a:t>
            </a:r>
          </a:p>
          <a:p>
            <a:pPr>
              <a:lnSpc>
                <a:spcPct val="100000"/>
              </a:lnSpc>
              <a:spcAft>
                <a:spcPts val="0"/>
              </a:spcAft>
            </a:pPr>
            <a:r>
              <a:rPr lang="fi-FI" sz="1600" b="0" i="0" u="none" strike="noStrike" baseline="0" dirty="0">
                <a:solidFill>
                  <a:srgbClr val="000000"/>
                </a:solidFill>
                <a:latin typeface="Times New Roman" panose="02020603050405020304" pitchFamily="18" charset="0"/>
              </a:rPr>
              <a:t>1) </a:t>
            </a:r>
            <a:r>
              <a:rPr lang="fi-FI" sz="1600" b="0" i="0" u="none" strike="noStrike" baseline="0" dirty="0" err="1">
                <a:solidFill>
                  <a:srgbClr val="000000"/>
                </a:solidFill>
                <a:latin typeface="Times New Roman" panose="02020603050405020304" pitchFamily="18" charset="0"/>
              </a:rPr>
              <a:t>taotleja</a:t>
            </a:r>
            <a:r>
              <a:rPr lang="fi-FI" sz="1600" b="0" i="0" u="none" strike="noStrike" baseline="0" dirty="0">
                <a:solidFill>
                  <a:srgbClr val="000000"/>
                </a:solidFill>
                <a:latin typeface="Times New Roman" panose="02020603050405020304" pitchFamily="18" charset="0"/>
              </a:rPr>
              <a:t> nimi ja </a:t>
            </a:r>
            <a:r>
              <a:rPr lang="fi-FI" sz="1600" b="0" i="0" u="none" strike="noStrike" baseline="0" dirty="0" err="1">
                <a:solidFill>
                  <a:srgbClr val="000000"/>
                </a:solidFill>
                <a:latin typeface="Times New Roman" panose="02020603050405020304" pitchFamily="18" charset="0"/>
              </a:rPr>
              <a:t>registrikood</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ning</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taotleja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esindaja</a:t>
            </a:r>
            <a:r>
              <a:rPr lang="fi-FI" sz="1600" b="0" i="0" u="none" strike="noStrike" baseline="0" dirty="0">
                <a:solidFill>
                  <a:srgbClr val="000000"/>
                </a:solidFill>
                <a:latin typeface="Times New Roman" panose="02020603050405020304" pitchFamily="18" charset="0"/>
              </a:rPr>
              <a:t> nimi ja </a:t>
            </a:r>
            <a:r>
              <a:rPr lang="fi-FI" sz="1600" b="0" i="0" u="none" strike="noStrike" baseline="0" dirty="0" err="1">
                <a:solidFill>
                  <a:srgbClr val="000000"/>
                </a:solidFill>
                <a:latin typeface="Times New Roman" panose="02020603050405020304" pitchFamily="18" charset="0"/>
              </a:rPr>
              <a:t>kontaktandmed</a:t>
            </a:r>
            <a:r>
              <a:rPr lang="et-EE" sz="1600" dirty="0">
                <a:latin typeface="Times New Roman" panose="02020603050405020304" pitchFamily="18" charset="0"/>
              </a:rPr>
              <a:t>, </a:t>
            </a:r>
            <a:r>
              <a:rPr lang="et-EE" sz="1600" dirty="0">
                <a:solidFill>
                  <a:srgbClr val="FF0000"/>
                </a:solidFill>
                <a:latin typeface="Times New Roman" panose="02020603050405020304" pitchFamily="18" charset="0"/>
              </a:rPr>
              <a:t>automaatne</a:t>
            </a:r>
            <a:r>
              <a:rPr lang="et-EE" sz="1600" dirty="0">
                <a:latin typeface="Times New Roman" panose="02020603050405020304" pitchFamily="18" charset="0"/>
              </a:rPr>
              <a:t>.</a:t>
            </a:r>
            <a:endParaRPr lang="fi-FI" sz="1600" b="0" i="0" u="none" strike="noStrike" baseline="0" dirty="0">
              <a:solidFill>
                <a:srgbClr val="000000"/>
              </a:solidFill>
              <a:latin typeface="Times New Roman" panose="02020603050405020304" pitchFamily="18" charset="0"/>
            </a:endParaRPr>
          </a:p>
          <a:p>
            <a:pPr>
              <a:lnSpc>
                <a:spcPct val="100000"/>
              </a:lnSpc>
              <a:spcAft>
                <a:spcPts val="0"/>
              </a:spcAft>
            </a:pPr>
            <a:r>
              <a:rPr lang="et-EE" sz="1600" b="0" i="0" u="none" strike="noStrike" baseline="0" dirty="0">
                <a:solidFill>
                  <a:srgbClr val="000000"/>
                </a:solidFill>
                <a:latin typeface="Times New Roman" panose="02020603050405020304" pitchFamily="18" charset="0"/>
              </a:rPr>
              <a:t>2) ettevõtte suurus. </a:t>
            </a:r>
          </a:p>
          <a:p>
            <a:pPr>
              <a:lnSpc>
                <a:spcPct val="100000"/>
              </a:lnSpc>
              <a:spcAft>
                <a:spcPts val="0"/>
              </a:spcAft>
            </a:pPr>
            <a:r>
              <a:rPr lang="et-EE" sz="1600" b="0" i="0" u="none" strike="noStrike" baseline="0" dirty="0">
                <a:solidFill>
                  <a:srgbClr val="000000"/>
                </a:solidFill>
                <a:latin typeface="Times New Roman" panose="02020603050405020304" pitchFamily="18" charset="0"/>
              </a:rPr>
              <a:t>3) taotluse selgelt sõnastatud sisu, sealhulgas toetatava tegevuse eesmärk, põhjendus ja kirjeldus. </a:t>
            </a:r>
            <a:r>
              <a:rPr lang="et-EE" sz="1600" b="0" i="0" u="none" strike="noStrike" baseline="0" dirty="0">
                <a:solidFill>
                  <a:srgbClr val="FF0000"/>
                </a:solidFill>
                <a:latin typeface="Times New Roman" panose="02020603050405020304" pitchFamily="18" charset="0"/>
              </a:rPr>
              <a:t>Väga lühike </a:t>
            </a:r>
          </a:p>
          <a:p>
            <a:pPr>
              <a:lnSpc>
                <a:spcPct val="100000"/>
              </a:lnSpc>
              <a:spcAft>
                <a:spcPts val="0"/>
              </a:spcAft>
            </a:pPr>
            <a:r>
              <a:rPr lang="fi-FI" sz="1600" b="0" i="0" u="none" strike="noStrike" baseline="0" dirty="0">
                <a:solidFill>
                  <a:srgbClr val="000000"/>
                </a:solidFill>
                <a:latin typeface="Times New Roman" panose="02020603050405020304" pitchFamily="18" charset="0"/>
              </a:rPr>
              <a:t>4) </a:t>
            </a:r>
            <a:r>
              <a:rPr lang="fi-FI" sz="1600" b="0" i="0" u="none" strike="noStrike" baseline="0" dirty="0" err="1">
                <a:solidFill>
                  <a:srgbClr val="000000"/>
                </a:solidFill>
                <a:latin typeface="Times New Roman" panose="02020603050405020304" pitchFamily="18" charset="0"/>
              </a:rPr>
              <a:t>toetatava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tegevuse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FF0000"/>
                </a:solidFill>
                <a:latin typeface="Times New Roman" panose="02020603050405020304" pitchFamily="18" charset="0"/>
              </a:rPr>
              <a:t>algus</a:t>
            </a:r>
            <a:r>
              <a:rPr lang="fi-FI" sz="1600" b="0" i="0" u="none" strike="noStrike" baseline="0" dirty="0">
                <a:solidFill>
                  <a:srgbClr val="FF0000"/>
                </a:solidFill>
                <a:latin typeface="Times New Roman" panose="02020603050405020304" pitchFamily="18" charset="0"/>
              </a:rPr>
              <a:t>- ja </a:t>
            </a:r>
            <a:r>
              <a:rPr lang="fi-FI" sz="1600" b="0" i="0" u="none" strike="noStrike" baseline="0" dirty="0" err="1">
                <a:solidFill>
                  <a:srgbClr val="FF0000"/>
                </a:solidFill>
                <a:latin typeface="Times New Roman" panose="02020603050405020304" pitchFamily="18" charset="0"/>
              </a:rPr>
              <a:t>lõppkuupäev</a:t>
            </a:r>
            <a:r>
              <a:rPr lang="et-EE" sz="1600" dirty="0">
                <a:latin typeface="Times New Roman" panose="02020603050405020304" pitchFamily="18" charset="0"/>
              </a:rPr>
              <a:t>, </a:t>
            </a:r>
            <a:r>
              <a:rPr lang="et-EE" sz="1600" b="0" i="0" u="none" strike="noStrike" baseline="0" dirty="0">
                <a:solidFill>
                  <a:srgbClr val="000000"/>
                </a:solidFill>
                <a:latin typeface="Times New Roman" panose="02020603050405020304" pitchFamily="18" charset="0"/>
              </a:rPr>
              <a:t>toetatava tegevuse eelarve; </a:t>
            </a:r>
          </a:p>
          <a:p>
            <a:pPr>
              <a:lnSpc>
                <a:spcPct val="100000"/>
              </a:lnSpc>
              <a:spcAft>
                <a:spcPts val="0"/>
              </a:spcAft>
            </a:pPr>
            <a:r>
              <a:rPr lang="et-EE" sz="1600" dirty="0">
                <a:latin typeface="Times New Roman" panose="02020603050405020304" pitchFamily="18" charset="0"/>
              </a:rPr>
              <a:t>5</a:t>
            </a:r>
            <a:r>
              <a:rPr lang="et-EE" sz="1600" b="0" i="0" u="none" strike="noStrike" baseline="0" dirty="0">
                <a:solidFill>
                  <a:srgbClr val="000000"/>
                </a:solidFill>
                <a:latin typeface="Times New Roman" panose="02020603050405020304" pitchFamily="18" charset="0"/>
              </a:rPr>
              <a:t>) </a:t>
            </a:r>
            <a:r>
              <a:rPr lang="et-EE" sz="1600" dirty="0" err="1">
                <a:latin typeface="Times New Roman" panose="02020603050405020304" pitchFamily="18" charset="0"/>
              </a:rPr>
              <a:t>Hülgepeleti</a:t>
            </a:r>
            <a:r>
              <a:rPr lang="et-EE" sz="1600" dirty="0">
                <a:latin typeface="Times New Roman" panose="02020603050405020304" pitchFamily="18" charset="0"/>
              </a:rPr>
              <a:t> ostmise korral </a:t>
            </a:r>
            <a:r>
              <a:rPr lang="et-EE" sz="1600" b="0" i="0" u="none" strike="noStrike" baseline="0" dirty="0">
                <a:solidFill>
                  <a:srgbClr val="000000"/>
                </a:solidFill>
                <a:latin typeface="Times New Roman" panose="02020603050405020304" pitchFamily="18" charset="0"/>
              </a:rPr>
              <a:t>pakkumiskutsed koos tehnilise kirjeldusega ja saadud hinnapakkumused ning asjakohane põhjendus, kui esitatakse alla kolme hinnapakkumuse; </a:t>
            </a:r>
          </a:p>
          <a:p>
            <a:pPr>
              <a:lnSpc>
                <a:spcPct val="100000"/>
              </a:lnSpc>
              <a:spcAft>
                <a:spcPts val="0"/>
              </a:spcAft>
            </a:pPr>
            <a:r>
              <a:rPr lang="et-EE" sz="1600" dirty="0">
                <a:latin typeface="Times New Roman" panose="02020603050405020304" pitchFamily="18" charset="0"/>
              </a:rPr>
              <a:t>6</a:t>
            </a:r>
            <a:r>
              <a:rPr lang="et-EE" sz="1600" b="0" i="0" u="none" strike="noStrike" baseline="0" dirty="0">
                <a:solidFill>
                  <a:srgbClr val="000000"/>
                </a:solidFill>
                <a:latin typeface="Times New Roman" panose="02020603050405020304" pitchFamily="18" charset="0"/>
              </a:rPr>
              <a:t>) kinnitus, et taotleja täidab Euroopa Parlamendi ja nõukogu määruse (EL) 2021/1139 artikli 11 lõikes 6 nimetatud nõudeid. </a:t>
            </a:r>
            <a:r>
              <a:rPr lang="et-EE" sz="1600" dirty="0">
                <a:solidFill>
                  <a:srgbClr val="FF0000"/>
                </a:solidFill>
                <a:latin typeface="Times New Roman" panose="02020603050405020304" pitchFamily="18" charset="0"/>
              </a:rPr>
              <a:t>A</a:t>
            </a:r>
            <a:r>
              <a:rPr lang="et-EE" sz="1600" b="0" i="0" u="none" strike="noStrike" baseline="0" dirty="0">
                <a:solidFill>
                  <a:srgbClr val="FF0000"/>
                </a:solidFill>
                <a:latin typeface="Times New Roman" panose="02020603050405020304" pitchFamily="18" charset="0"/>
              </a:rPr>
              <a:t>utomaatne</a:t>
            </a:r>
            <a:r>
              <a:rPr lang="et-EE" sz="1600" b="0" i="0" u="none" strike="noStrike" baseline="0" dirty="0">
                <a:solidFill>
                  <a:srgbClr val="000000"/>
                </a:solidFill>
                <a:latin typeface="Times New Roman" panose="02020603050405020304" pitchFamily="18" charset="0"/>
              </a:rPr>
              <a:t>.  </a:t>
            </a:r>
          </a:p>
          <a:p>
            <a:pPr>
              <a:lnSpc>
                <a:spcPct val="100000"/>
              </a:lnSpc>
              <a:spcAft>
                <a:spcPts val="0"/>
              </a:spcAft>
            </a:pPr>
            <a:r>
              <a:rPr lang="et-EE" sz="1600" dirty="0">
                <a:latin typeface="Times New Roman" panose="02020603050405020304" pitchFamily="18" charset="0"/>
              </a:rPr>
              <a:t>7</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toetatava</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tegevuse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tulemusnäitajate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sihttaseme</a:t>
            </a:r>
            <a:r>
              <a:rPr lang="fi-FI" sz="1600" b="0" i="0" u="none" strike="noStrike" baseline="0" dirty="0">
                <a:solidFill>
                  <a:srgbClr val="000000"/>
                </a:solidFill>
                <a:latin typeface="Times New Roman" panose="02020603050405020304" pitchFamily="18" charset="0"/>
              </a:rPr>
              <a:t> </a:t>
            </a:r>
            <a:r>
              <a:rPr lang="fi-FI" sz="1600" b="0" i="0" u="none" strike="noStrike" baseline="0" dirty="0" err="1">
                <a:solidFill>
                  <a:srgbClr val="000000"/>
                </a:solidFill>
                <a:latin typeface="Times New Roman" panose="02020603050405020304" pitchFamily="18" charset="0"/>
              </a:rPr>
              <a:t>prognoos</a:t>
            </a:r>
            <a:r>
              <a:rPr lang="fi-FI" sz="16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778770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B6DF-E253-4629-21C6-3E4721DF2F6E}"/>
              </a:ext>
            </a:extLst>
          </p:cNvPr>
          <p:cNvSpPr>
            <a:spLocks noGrp="1"/>
          </p:cNvSpPr>
          <p:nvPr>
            <p:ph type="title"/>
          </p:nvPr>
        </p:nvSpPr>
        <p:spPr/>
        <p:txBody>
          <a:bodyPr/>
          <a:lstStyle/>
          <a:p>
            <a:pPr algn="ctr"/>
            <a:r>
              <a:rPr lang="et-EE" dirty="0">
                <a:solidFill>
                  <a:schemeClr val="tx1"/>
                </a:solidFill>
              </a:rPr>
              <a:t>Nõuded toetuse saajale  </a:t>
            </a:r>
          </a:p>
        </p:txBody>
      </p:sp>
      <p:sp>
        <p:nvSpPr>
          <p:cNvPr id="3" name="Content Placeholder 2">
            <a:extLst>
              <a:ext uri="{FF2B5EF4-FFF2-40B4-BE49-F238E27FC236}">
                <a16:creationId xmlns:a16="http://schemas.microsoft.com/office/drawing/2014/main" id="{83660301-3BCD-7D68-B359-021D5A6895C5}"/>
              </a:ext>
            </a:extLst>
          </p:cNvPr>
          <p:cNvSpPr>
            <a:spLocks noGrp="1"/>
          </p:cNvSpPr>
          <p:nvPr>
            <p:ph idx="1"/>
          </p:nvPr>
        </p:nvSpPr>
        <p:spPr/>
        <p:txBody>
          <a:bodyPr/>
          <a:lstStyle/>
          <a:p>
            <a:pPr algn="just"/>
            <a:r>
              <a:rPr lang="et-EE" sz="2000" b="0" i="0" u="none" strike="noStrike" baseline="0" dirty="0">
                <a:solidFill>
                  <a:srgbClr val="000000"/>
                </a:solidFill>
                <a:latin typeface="Times New Roman" panose="02020603050405020304" pitchFamily="18" charset="0"/>
              </a:rPr>
              <a:t>Toetuse saaja tagab toetatava tegevuse sihtotstarbelise kestuse, sealhulgas säilitab ja kasutab toetuse abil ostetud või ehitatud vara sihtotstarbeliselt, vähemalt viis aastat arvates PRIA poolt viimase toetusosa maksmisest. </a:t>
            </a:r>
          </a:p>
          <a:p>
            <a:pPr algn="just"/>
            <a:r>
              <a:rPr lang="et-EE" sz="2000" b="0" i="0" u="none" strike="noStrike" baseline="0" dirty="0">
                <a:solidFill>
                  <a:srgbClr val="000000"/>
                </a:solidFill>
                <a:latin typeface="Times New Roman" panose="02020603050405020304" pitchFamily="18" charset="0"/>
              </a:rPr>
              <a:t>Toetuse saaja ei tohi toetuse abil ostetud püügivahendeid ega </a:t>
            </a:r>
            <a:r>
              <a:rPr lang="et-EE" sz="2000" b="0" i="0" u="none" strike="noStrike" baseline="0" dirty="0" err="1">
                <a:solidFill>
                  <a:srgbClr val="000000"/>
                </a:solidFill>
                <a:latin typeface="Times New Roman" panose="02020603050405020304" pitchFamily="18" charset="0"/>
              </a:rPr>
              <a:t>hülgepeletit</a:t>
            </a:r>
            <a:r>
              <a:rPr lang="et-EE" sz="2000" b="0" i="0" u="none" strike="noStrike" baseline="0" dirty="0">
                <a:solidFill>
                  <a:srgbClr val="000000"/>
                </a:solidFill>
                <a:latin typeface="Times New Roman" panose="02020603050405020304" pitchFamily="18" charset="0"/>
              </a:rPr>
              <a:t> kasutusele võtta enne PRIA kohapealset kontrolli. </a:t>
            </a:r>
            <a:r>
              <a:rPr lang="et-EE" sz="2000" b="0" i="0" u="none" strike="noStrike" baseline="0" dirty="0">
                <a:solidFill>
                  <a:srgbClr val="FF0000"/>
                </a:solidFill>
                <a:latin typeface="Times New Roman" panose="02020603050405020304" pitchFamily="18" charset="0"/>
              </a:rPr>
              <a:t>Kohapealse kontrolli teostamiseks tuleb püügivahend või </a:t>
            </a:r>
            <a:r>
              <a:rPr lang="et-EE" sz="2000" b="0" i="0" u="none" strike="noStrike" baseline="0" dirty="0" err="1">
                <a:solidFill>
                  <a:srgbClr val="FF0000"/>
                </a:solidFill>
                <a:latin typeface="Times New Roman" panose="02020603050405020304" pitchFamily="18" charset="0"/>
              </a:rPr>
              <a:t>hülgepeleti</a:t>
            </a:r>
            <a:r>
              <a:rPr lang="et-EE" sz="2000" b="0" i="0" u="none" strike="noStrike" baseline="0" dirty="0">
                <a:solidFill>
                  <a:srgbClr val="FF0000"/>
                </a:solidFill>
                <a:latin typeface="Times New Roman" panose="02020603050405020304" pitchFamily="18" charset="0"/>
              </a:rPr>
              <a:t> kuival maal asetada selliselt, et PRIA ametnikul oleks võimalik veenduda selles, et püügivahendi ehitamiseks on kasutatud uusi materjale, et mõrra suu ette on asetatud selekteeriv paneel, mis takistab hüljeste sisenemist püügivahendisse ning, et kasutatud on nõuetekohase silmasuurusega mõrralina. Samuti peab olema PRIA ametnikul olema võimalus mõõta mõrra suu kõrgust ning veenduda kas tegemist on ühe või </a:t>
            </a:r>
            <a:r>
              <a:rPr lang="et-EE" sz="2000" b="0" i="0" u="none" strike="noStrike" baseline="0" dirty="0" err="1">
                <a:solidFill>
                  <a:srgbClr val="FF0000"/>
                </a:solidFill>
                <a:latin typeface="Times New Roman" panose="02020603050405020304" pitchFamily="18" charset="0"/>
              </a:rPr>
              <a:t>kahekerelise</a:t>
            </a:r>
            <a:r>
              <a:rPr lang="et-EE" sz="2000" b="0" i="0" u="none" strike="noStrike" baseline="0" dirty="0">
                <a:solidFill>
                  <a:srgbClr val="FF0000"/>
                </a:solidFill>
                <a:latin typeface="Times New Roman" panose="02020603050405020304" pitchFamily="18" charset="0"/>
              </a:rPr>
              <a:t> mõrraga. </a:t>
            </a:r>
            <a:r>
              <a:rPr lang="et-EE" sz="2000" b="0" i="0" u="none" strike="noStrike" baseline="0" dirty="0">
                <a:solidFill>
                  <a:srgbClr val="000000"/>
                </a:solidFill>
                <a:latin typeface="Times New Roman" panose="02020603050405020304" pitchFamily="18" charset="0"/>
              </a:rPr>
              <a:t> </a:t>
            </a:r>
          </a:p>
          <a:p>
            <a:pPr algn="just"/>
            <a:r>
              <a:rPr lang="et-EE" sz="2000" dirty="0">
                <a:latin typeface="Times New Roman" panose="02020603050405020304" pitchFamily="18" charset="0"/>
              </a:rPr>
              <a:t>Üldised nõuded on kirjeldatud § 11 lõike 2 punktides 1-6 ja lõike 3 punktides 1-3</a:t>
            </a:r>
            <a:r>
              <a:rPr lang="et-EE" sz="1600" b="0" i="0" u="none" strike="noStrike" baseline="0" dirty="0">
                <a:solidFill>
                  <a:srgbClr val="000000"/>
                </a:solidFill>
                <a:latin typeface="Times New Roman" panose="02020603050405020304" pitchFamily="18" charset="0"/>
              </a:rPr>
              <a:t>  </a:t>
            </a:r>
            <a:endParaRPr lang="et-EE" sz="1600" dirty="0"/>
          </a:p>
        </p:txBody>
      </p:sp>
    </p:spTree>
    <p:extLst>
      <p:ext uri="{BB962C8B-B14F-4D97-AF65-F5344CB8AC3E}">
        <p14:creationId xmlns:p14="http://schemas.microsoft.com/office/powerpoint/2010/main" val="90699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3173-B370-9AEA-A79F-8F6D2866A284}"/>
              </a:ext>
            </a:extLst>
          </p:cNvPr>
          <p:cNvSpPr>
            <a:spLocks noGrp="1"/>
          </p:cNvSpPr>
          <p:nvPr>
            <p:ph type="title"/>
          </p:nvPr>
        </p:nvSpPr>
        <p:spPr/>
        <p:txBody>
          <a:bodyPr/>
          <a:lstStyle/>
          <a:p>
            <a:pPr algn="ctr"/>
            <a:r>
              <a:rPr lang="et-EE" dirty="0"/>
              <a:t>Toetuse maksmine</a:t>
            </a:r>
          </a:p>
        </p:txBody>
      </p:sp>
      <p:sp>
        <p:nvSpPr>
          <p:cNvPr id="3" name="Content Placeholder 2">
            <a:extLst>
              <a:ext uri="{FF2B5EF4-FFF2-40B4-BE49-F238E27FC236}">
                <a16:creationId xmlns:a16="http://schemas.microsoft.com/office/drawing/2014/main" id="{DA868553-339C-F1D1-1C8E-A7613EEE6A9D}"/>
              </a:ext>
            </a:extLst>
          </p:cNvPr>
          <p:cNvSpPr>
            <a:spLocks noGrp="1"/>
          </p:cNvSpPr>
          <p:nvPr>
            <p:ph idx="1"/>
          </p:nvPr>
        </p:nvSpPr>
        <p:spPr/>
        <p:txBody>
          <a:bodyPr/>
          <a:lstStyle/>
          <a:p>
            <a:pPr algn="just"/>
            <a:r>
              <a:rPr lang="et-EE" sz="2000" b="0" i="0" u="none" strike="noStrike" baseline="0" dirty="0">
                <a:solidFill>
                  <a:srgbClr val="000000"/>
                </a:solidFill>
                <a:latin typeface="Times New Roman" panose="02020603050405020304" pitchFamily="18" charset="0"/>
              </a:rPr>
              <a:t>Toetus makstakse välja üksnes abikõlblike kulude hüvitamiseks juhul, kui toetuse saaja on toetatavad tegevused nõuetekohaselt ellu viinud.</a:t>
            </a:r>
          </a:p>
          <a:p>
            <a:pPr algn="just"/>
            <a:r>
              <a:rPr lang="et-EE" sz="2000" dirty="0">
                <a:solidFill>
                  <a:srgbClr val="FF0000"/>
                </a:solidFill>
                <a:latin typeface="Times New Roman" panose="02020603050405020304" pitchFamily="18" charset="0"/>
              </a:rPr>
              <a:t>Püügivahendite korral ei ole vaja esitada ühtegi kuludokumenti, ainus dokument mis koostatakse on PRIA akt püügivahendi ülevaatamise kohta</a:t>
            </a:r>
            <a:r>
              <a:rPr lang="et-EE" sz="2000" dirty="0">
                <a:latin typeface="Times New Roman" panose="02020603050405020304" pitchFamily="18" charset="0"/>
              </a:rPr>
              <a:t>. </a:t>
            </a:r>
          </a:p>
          <a:p>
            <a:pPr algn="just"/>
            <a:r>
              <a:rPr lang="et-EE" sz="2000" b="0" i="0" u="none" strike="noStrike" baseline="0" dirty="0" err="1">
                <a:solidFill>
                  <a:srgbClr val="FF0000"/>
                </a:solidFill>
                <a:latin typeface="Times New Roman" panose="02020603050405020304" pitchFamily="18" charset="0"/>
              </a:rPr>
              <a:t>Hülgepeleti</a:t>
            </a:r>
            <a:r>
              <a:rPr lang="et-EE" sz="2000" b="0" i="0" u="none" strike="noStrike" baseline="0" dirty="0">
                <a:solidFill>
                  <a:srgbClr val="FF0000"/>
                </a:solidFill>
                <a:latin typeface="Times New Roman" panose="02020603050405020304" pitchFamily="18" charset="0"/>
              </a:rPr>
              <a:t> ostmise korral </a:t>
            </a:r>
            <a:r>
              <a:rPr lang="et-EE" sz="2000" b="0" i="0" u="none" strike="noStrike" baseline="0" dirty="0">
                <a:solidFill>
                  <a:srgbClr val="000000"/>
                </a:solidFill>
                <a:latin typeface="Times New Roman" panose="02020603050405020304" pitchFamily="18" charset="0"/>
              </a:rPr>
              <a:t>tuleb esitada arve, üleandmise/vastuvõtmise akt ja maksekorraldus või panga väljavõte. </a:t>
            </a:r>
            <a:r>
              <a:rPr lang="et-EE" sz="2000" b="0" i="0" u="none" strike="noStrike" baseline="0" dirty="0" err="1">
                <a:solidFill>
                  <a:srgbClr val="000000"/>
                </a:solidFill>
                <a:latin typeface="Times New Roman" panose="02020603050405020304" pitchFamily="18" charset="0"/>
              </a:rPr>
              <a:t>Hülgepeleti</a:t>
            </a:r>
            <a:r>
              <a:rPr lang="et-EE" sz="2000" b="0" i="0" u="none" strike="noStrike" baseline="0" dirty="0">
                <a:solidFill>
                  <a:srgbClr val="000000"/>
                </a:solidFill>
                <a:latin typeface="Times New Roman" panose="02020603050405020304" pitchFamily="18" charset="0"/>
              </a:rPr>
              <a:t> tuleb samuti </a:t>
            </a:r>
            <a:r>
              <a:rPr lang="et-EE" sz="2000" b="0" i="0" u="none" strike="noStrike" baseline="0" dirty="0" err="1">
                <a:solidFill>
                  <a:srgbClr val="000000"/>
                </a:solidFill>
                <a:latin typeface="Times New Roman" panose="02020603050405020304" pitchFamily="18" charset="0"/>
              </a:rPr>
              <a:t>PRIA-le</a:t>
            </a:r>
            <a:r>
              <a:rPr lang="et-EE" sz="2000" b="0" i="0" u="none" strike="noStrike" baseline="0" dirty="0">
                <a:solidFill>
                  <a:srgbClr val="000000"/>
                </a:solidFill>
                <a:latin typeface="Times New Roman" panose="02020603050405020304" pitchFamily="18" charset="0"/>
              </a:rPr>
              <a:t> ette näidata. </a:t>
            </a:r>
          </a:p>
          <a:p>
            <a:pPr algn="just"/>
            <a:r>
              <a:rPr lang="et-EE" sz="2000" dirty="0">
                <a:latin typeface="Times New Roman" panose="02020603050405020304" pitchFamily="18" charset="0"/>
              </a:rPr>
              <a:t>PRIA peab teostama püügivahendi ülevaatamise </a:t>
            </a:r>
            <a:r>
              <a:rPr lang="et-EE" sz="2000" dirty="0">
                <a:solidFill>
                  <a:srgbClr val="FF0000"/>
                </a:solidFill>
                <a:latin typeface="Times New Roman" panose="02020603050405020304" pitchFamily="18" charset="0"/>
              </a:rPr>
              <a:t>10 tööpäeva </a:t>
            </a:r>
            <a:r>
              <a:rPr lang="et-EE" sz="2000" dirty="0">
                <a:latin typeface="Times New Roman" panose="02020603050405020304" pitchFamily="18" charset="0"/>
              </a:rPr>
              <a:t>jooksul arvates maksedeklaratsiooni saamisest. </a:t>
            </a:r>
          </a:p>
          <a:p>
            <a:pPr algn="just"/>
            <a:r>
              <a:rPr lang="et-EE" sz="2000" b="0" i="0" u="none" strike="noStrike" baseline="0" dirty="0">
                <a:solidFill>
                  <a:srgbClr val="000000"/>
                </a:solidFill>
                <a:latin typeface="Times New Roman" panose="02020603050405020304" pitchFamily="18" charset="0"/>
              </a:rPr>
              <a:t>Väljamakseotsuse peab PRIA tegema </a:t>
            </a:r>
            <a:r>
              <a:rPr lang="et-EE" sz="2000" b="0" i="0" u="none" strike="noStrike" baseline="0" dirty="0">
                <a:solidFill>
                  <a:srgbClr val="FF0000"/>
                </a:solidFill>
                <a:latin typeface="Times New Roman" panose="02020603050405020304" pitchFamily="18" charset="0"/>
              </a:rPr>
              <a:t>30 tööpäeva </a:t>
            </a:r>
            <a:r>
              <a:rPr lang="et-EE" sz="2000" b="0" i="0" u="none" strike="noStrike" baseline="0" dirty="0">
                <a:solidFill>
                  <a:srgbClr val="000000"/>
                </a:solidFill>
                <a:latin typeface="Times New Roman" panose="02020603050405020304" pitchFamily="18" charset="0"/>
              </a:rPr>
              <a:t>jooksul arvates maksedeklaratsiooni saamisest.</a:t>
            </a:r>
            <a:r>
              <a:rPr lang="et-EE" sz="1800" b="0" i="0" u="none" strike="noStrike" baseline="0" dirty="0">
                <a:solidFill>
                  <a:srgbClr val="000000"/>
                </a:solidFill>
                <a:latin typeface="Times New Roman" panose="02020603050405020304" pitchFamily="18" charset="0"/>
              </a:rPr>
              <a:t> </a:t>
            </a:r>
          </a:p>
          <a:p>
            <a:pPr algn="just"/>
            <a:r>
              <a:rPr lang="et-EE" sz="1800" b="0" i="0" u="none" strike="noStrike" baseline="0" dirty="0">
                <a:solidFill>
                  <a:srgbClr val="000000"/>
                </a:solidFill>
                <a:latin typeface="Times New Roman" panose="02020603050405020304" pitchFamily="18" charset="0"/>
              </a:rPr>
              <a:t> </a:t>
            </a:r>
            <a:endParaRPr lang="et-EE" sz="1800" dirty="0">
              <a:latin typeface="Times New Roman" panose="02020603050405020304" pitchFamily="18" charset="0"/>
            </a:endParaRPr>
          </a:p>
          <a:p>
            <a:r>
              <a:rPr lang="fi-FI" sz="1800" b="0" i="0" u="none" strike="noStrike" baseline="0" dirty="0">
                <a:solidFill>
                  <a:srgbClr val="000000"/>
                </a:solidFill>
                <a:latin typeface="Times New Roman" panose="02020603050405020304" pitchFamily="18" charset="0"/>
              </a:rPr>
              <a:t> </a:t>
            </a:r>
            <a:r>
              <a:rPr lang="et-EE" sz="1800" b="0" i="0" u="none" strike="noStrike" baseline="0" dirty="0">
                <a:solidFill>
                  <a:srgbClr val="000000"/>
                </a:solidFill>
                <a:latin typeface="Times New Roman" panose="02020603050405020304" pitchFamily="18" charset="0"/>
              </a:rPr>
              <a:t> </a:t>
            </a:r>
            <a:endParaRPr lang="et-EE" dirty="0"/>
          </a:p>
        </p:txBody>
      </p:sp>
    </p:spTree>
    <p:extLst>
      <p:ext uri="{BB962C8B-B14F-4D97-AF65-F5344CB8AC3E}">
        <p14:creationId xmlns:p14="http://schemas.microsoft.com/office/powerpoint/2010/main" val="3878938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F3B2-12E3-4D1C-BE37-65EB354EE43A}"/>
              </a:ext>
            </a:extLst>
          </p:cNvPr>
          <p:cNvSpPr>
            <a:spLocks noGrp="1"/>
          </p:cNvSpPr>
          <p:nvPr>
            <p:ph type="ctrTitle"/>
          </p:nvPr>
        </p:nvSpPr>
        <p:spPr/>
        <p:txBody>
          <a:bodyPr/>
          <a:lstStyle/>
          <a:p>
            <a:pPr algn="ctr"/>
            <a:r>
              <a:rPr lang="et-EE" dirty="0"/>
              <a:t>Tänan tähelepanu eest </a:t>
            </a:r>
          </a:p>
        </p:txBody>
      </p:sp>
      <p:sp>
        <p:nvSpPr>
          <p:cNvPr id="3" name="Subtitle 2">
            <a:extLst>
              <a:ext uri="{FF2B5EF4-FFF2-40B4-BE49-F238E27FC236}">
                <a16:creationId xmlns:a16="http://schemas.microsoft.com/office/drawing/2014/main" id="{7C8E4988-7689-C569-4F91-3C2FC7668D13}"/>
              </a:ext>
            </a:extLst>
          </p:cNvPr>
          <p:cNvSpPr>
            <a:spLocks noGrp="1"/>
          </p:cNvSpPr>
          <p:nvPr>
            <p:ph type="subTitle" idx="1"/>
          </p:nvPr>
        </p:nvSpPr>
        <p:spPr/>
        <p:txBody>
          <a:bodyPr/>
          <a:lstStyle/>
          <a:p>
            <a:r>
              <a:rPr lang="et-EE" dirty="0"/>
              <a:t>Margus Medell</a:t>
            </a:r>
          </a:p>
          <a:p>
            <a:r>
              <a:rPr lang="et-EE" dirty="0"/>
              <a:t>margus.medell@agri.ee</a:t>
            </a:r>
          </a:p>
          <a:p>
            <a:endParaRPr lang="et-EE" dirty="0"/>
          </a:p>
        </p:txBody>
      </p:sp>
    </p:spTree>
    <p:extLst>
      <p:ext uri="{BB962C8B-B14F-4D97-AF65-F5344CB8AC3E}">
        <p14:creationId xmlns:p14="http://schemas.microsoft.com/office/powerpoint/2010/main" val="314262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7286-1758-F997-96E6-9C31802E0DF3}"/>
              </a:ext>
            </a:extLst>
          </p:cNvPr>
          <p:cNvSpPr>
            <a:spLocks noGrp="1"/>
          </p:cNvSpPr>
          <p:nvPr>
            <p:ph type="title"/>
          </p:nvPr>
        </p:nvSpPr>
        <p:spPr/>
        <p:txBody>
          <a:bodyPr/>
          <a:lstStyle/>
          <a:p>
            <a:pPr algn="ctr"/>
            <a:r>
              <a:rPr lang="et-EE" dirty="0"/>
              <a:t>Käsitletavad teemad  </a:t>
            </a:r>
          </a:p>
        </p:txBody>
      </p:sp>
      <p:sp>
        <p:nvSpPr>
          <p:cNvPr id="3" name="Content Placeholder 2">
            <a:extLst>
              <a:ext uri="{FF2B5EF4-FFF2-40B4-BE49-F238E27FC236}">
                <a16:creationId xmlns:a16="http://schemas.microsoft.com/office/drawing/2014/main" id="{BF2442C1-4983-6BCC-5468-EF47F07CEB0A}"/>
              </a:ext>
            </a:extLst>
          </p:cNvPr>
          <p:cNvSpPr>
            <a:spLocks noGrp="1"/>
          </p:cNvSpPr>
          <p:nvPr>
            <p:ph idx="1"/>
          </p:nvPr>
        </p:nvSpPr>
        <p:spPr/>
        <p:txBody>
          <a:bodyPr/>
          <a:lstStyle/>
          <a:p>
            <a:pPr marL="108000" indent="0">
              <a:buNone/>
            </a:pPr>
            <a:r>
              <a:rPr lang="et-EE" sz="2000" dirty="0"/>
              <a:t> </a:t>
            </a:r>
          </a:p>
          <a:p>
            <a:r>
              <a:rPr lang="et-EE" sz="2000" dirty="0"/>
              <a:t>Meetme eesmärgid.  </a:t>
            </a:r>
          </a:p>
          <a:p>
            <a:r>
              <a:rPr lang="et-EE" sz="2000" dirty="0"/>
              <a:t>Nõuded toetuse taotlejale. </a:t>
            </a:r>
          </a:p>
          <a:p>
            <a:r>
              <a:rPr lang="et-EE" sz="2000" dirty="0"/>
              <a:t>Abikõlblikud ja mitteabikõlbmatud kulud.</a:t>
            </a:r>
          </a:p>
          <a:p>
            <a:r>
              <a:rPr lang="et-EE" sz="2000" dirty="0"/>
              <a:t>Toetuse maksimaalsed määrad.</a:t>
            </a:r>
          </a:p>
          <a:p>
            <a:r>
              <a:rPr lang="et-EE" sz="2000" dirty="0"/>
              <a:t>Ostumenetluse erinevad liigid.</a:t>
            </a:r>
          </a:p>
          <a:p>
            <a:r>
              <a:rPr lang="et-EE" sz="2000" dirty="0"/>
              <a:t>Toetustaotluse esitamine. </a:t>
            </a:r>
          </a:p>
          <a:p>
            <a:r>
              <a:rPr lang="et-EE" sz="2000" dirty="0"/>
              <a:t>Toetuse saaja kohutused. </a:t>
            </a:r>
          </a:p>
          <a:p>
            <a:r>
              <a:rPr lang="et-EE" sz="2000" dirty="0"/>
              <a:t>Toetuse maksmise tingimused   </a:t>
            </a:r>
          </a:p>
          <a:p>
            <a:pPr marL="108000" indent="0">
              <a:buNone/>
            </a:pPr>
            <a:r>
              <a:rPr lang="et-EE" dirty="0"/>
              <a:t> </a:t>
            </a:r>
          </a:p>
        </p:txBody>
      </p:sp>
    </p:spTree>
    <p:extLst>
      <p:ext uri="{BB962C8B-B14F-4D97-AF65-F5344CB8AC3E}">
        <p14:creationId xmlns:p14="http://schemas.microsoft.com/office/powerpoint/2010/main" val="343198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28FB-6119-0AFF-4232-E1235B3F994D}"/>
              </a:ext>
            </a:extLst>
          </p:cNvPr>
          <p:cNvSpPr>
            <a:spLocks noGrp="1"/>
          </p:cNvSpPr>
          <p:nvPr>
            <p:ph type="title"/>
          </p:nvPr>
        </p:nvSpPr>
        <p:spPr/>
        <p:txBody>
          <a:bodyPr/>
          <a:lstStyle/>
          <a:p>
            <a:pPr algn="ctr"/>
            <a:r>
              <a:rPr lang="et-EE" dirty="0"/>
              <a:t>Meetme  eesmärgid ja toetavad tegevused</a:t>
            </a:r>
          </a:p>
        </p:txBody>
      </p:sp>
      <p:sp>
        <p:nvSpPr>
          <p:cNvPr id="3" name="Content Placeholder 2">
            <a:extLst>
              <a:ext uri="{FF2B5EF4-FFF2-40B4-BE49-F238E27FC236}">
                <a16:creationId xmlns:a16="http://schemas.microsoft.com/office/drawing/2014/main" id="{2B88788A-4A9E-D6FA-FFD6-4C66DBCE1F54}"/>
              </a:ext>
            </a:extLst>
          </p:cNvPr>
          <p:cNvSpPr>
            <a:spLocks noGrp="1"/>
          </p:cNvSpPr>
          <p:nvPr>
            <p:ph idx="1"/>
          </p:nvPr>
        </p:nvSpPr>
        <p:spPr>
          <a:xfrm>
            <a:off x="644293" y="1295871"/>
            <a:ext cx="10233490" cy="4752528"/>
          </a:xfrm>
        </p:spPr>
        <p:txBody>
          <a:bodyPr/>
          <a:lstStyle/>
          <a:p>
            <a:pPr algn="l">
              <a:lnSpc>
                <a:spcPct val="100000"/>
              </a:lnSpc>
              <a:spcAft>
                <a:spcPts val="0"/>
              </a:spcAft>
            </a:pPr>
            <a:r>
              <a:rPr lang="et-EE" sz="2000" b="1" dirty="0">
                <a:latin typeface="Times New Roman" panose="02020603050405020304" pitchFamily="18" charset="0"/>
              </a:rPr>
              <a:t>Meetme eesmärk: </a:t>
            </a: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Toetuse andmise eesmärk on suurendada bioloogilist mitmekesisust ning vähendada soovimatut kaaspüüki ning mereimetajate ja -lindude hukkumist püünistes. </a:t>
            </a:r>
            <a:r>
              <a:rPr lang="et-EE" sz="1800" b="0" i="0" u="none" strike="noStrike" baseline="0" dirty="0">
                <a:solidFill>
                  <a:srgbClr val="FF0000"/>
                </a:solidFill>
                <a:latin typeface="Times New Roman" panose="02020603050405020304" pitchFamily="18" charset="0"/>
              </a:rPr>
              <a:t>Lisaks ka kalurite saakide ja püüniste kaitsmine.  </a:t>
            </a:r>
          </a:p>
          <a:p>
            <a:pPr algn="l">
              <a:lnSpc>
                <a:spcPct val="100000"/>
              </a:lnSpc>
              <a:spcAft>
                <a:spcPts val="0"/>
              </a:spcAft>
            </a:pPr>
            <a:endParaRPr lang="et-EE" sz="1800" dirty="0">
              <a:latin typeface="Times New Roman" panose="02020603050405020304" pitchFamily="18" charset="0"/>
            </a:endParaRPr>
          </a:p>
          <a:p>
            <a:pPr algn="l">
              <a:lnSpc>
                <a:spcPct val="100000"/>
              </a:lnSpc>
              <a:spcAft>
                <a:spcPts val="0"/>
              </a:spcAft>
            </a:pPr>
            <a:r>
              <a:rPr lang="et-EE" sz="2000" b="1" dirty="0">
                <a:latin typeface="Times New Roman" panose="02020603050405020304" pitchFamily="18" charset="0"/>
              </a:rPr>
              <a:t>Toetatakse järgmiseid tegevusi: </a:t>
            </a:r>
          </a:p>
          <a:p>
            <a:pPr algn="just"/>
            <a:r>
              <a:rPr lang="et-EE" sz="1800" b="0" i="0" u="none" strike="noStrike" baseline="0" dirty="0">
                <a:solidFill>
                  <a:srgbClr val="000000"/>
                </a:solidFill>
                <a:latin typeface="Times New Roman" panose="02020603050405020304" pitchFamily="18" charset="0"/>
              </a:rPr>
              <a:t>1. Peipsi, Lämmi- ja Pihkva järvel sellise ankurdatud mõrra kasutuselevõtmine, mille juht- ja karjaaia silmasuurus on vähemalt 86 millimeetrit ning kere, kaasa arvatud kalakoti silmasuurus vähemalt 76 millimeetrit ning millel on kalakoti sulguri poolt vähemalt esimene mõrravits raam, mis võimaldab püügivahendi nõudmisel kinnitada mõrd laeva parda külge. Sisevete selektiivsed püünised. </a:t>
            </a:r>
          </a:p>
          <a:p>
            <a:pPr algn="just"/>
            <a:r>
              <a:rPr lang="et-EE" sz="1800" b="0" i="0" u="none" strike="noStrike" baseline="0" dirty="0">
                <a:solidFill>
                  <a:srgbClr val="000000"/>
                </a:solidFill>
                <a:latin typeface="Times New Roman" panose="02020603050405020304" pitchFamily="18" charset="0"/>
              </a:rPr>
              <a:t>2. Rannapüügil sellise ülisuure molekulaarmassiga polüetüleenkiust valmistatud kalakotiga mõrra kasutuselevõtmine, mille suu on varustatud selekteeriva paneeliga, mis takistab hülge sisenemist püügivahendisse. </a:t>
            </a:r>
            <a:r>
              <a:rPr lang="et-EE" sz="1800" b="0" i="0" u="none" strike="noStrike" baseline="0" dirty="0">
                <a:solidFill>
                  <a:srgbClr val="FF0000"/>
                </a:solidFill>
                <a:latin typeface="Times New Roman" panose="02020603050405020304" pitchFamily="18" charset="0"/>
              </a:rPr>
              <a:t>Rannapüügi hülgekindlate mõrdade kasutuselevõtmine. </a:t>
            </a:r>
          </a:p>
          <a:p>
            <a:pPr algn="l"/>
            <a:r>
              <a:rPr lang="et-EE" sz="1800" dirty="0">
                <a:latin typeface="Times New Roman" panose="02020603050405020304" pitchFamily="18" charset="0"/>
              </a:rPr>
              <a:t>3. </a:t>
            </a:r>
            <a:r>
              <a:rPr lang="et-EE" sz="1800" dirty="0" err="1">
                <a:latin typeface="Times New Roman" panose="02020603050405020304" pitchFamily="18" charset="0"/>
              </a:rPr>
              <a:t>H</a:t>
            </a:r>
            <a:r>
              <a:rPr lang="et-EE" sz="1800" b="0" i="0" u="none" strike="noStrike" baseline="0" dirty="0" err="1">
                <a:solidFill>
                  <a:srgbClr val="000000"/>
                </a:solidFill>
                <a:latin typeface="Times New Roman" panose="02020603050405020304" pitchFamily="18" charset="0"/>
              </a:rPr>
              <a:t>ülgepeleti</a:t>
            </a:r>
            <a:r>
              <a:rPr lang="et-EE" sz="1800" b="0" i="0" u="none" strike="noStrike" baseline="0" dirty="0">
                <a:solidFill>
                  <a:srgbClr val="000000"/>
                </a:solidFill>
                <a:latin typeface="Times New Roman" panose="02020603050405020304" pitchFamily="18" charset="0"/>
              </a:rPr>
              <a:t> kasutuselevõtmine kalapüügil mõrra või kastmõrraga. </a:t>
            </a:r>
            <a:r>
              <a:rPr lang="et-EE" sz="1800" dirty="0">
                <a:solidFill>
                  <a:srgbClr val="FF0000"/>
                </a:solidFill>
                <a:latin typeface="Times New Roman" panose="02020603050405020304" pitchFamily="18" charset="0"/>
              </a:rPr>
              <a:t>Toetatav ainult rannapüügil. </a:t>
            </a:r>
            <a:endParaRPr lang="et-EE" sz="1800" b="0" i="0" u="none" strike="noStrike" baseline="0" dirty="0">
              <a:solidFill>
                <a:srgbClr val="FF0000"/>
              </a:solidFill>
              <a:latin typeface="Times New Roman" panose="02020603050405020304" pitchFamily="18" charset="0"/>
            </a:endParaRPr>
          </a:p>
          <a:p>
            <a:pPr algn="l"/>
            <a:r>
              <a:rPr lang="et-EE" sz="1800" b="0" i="0" u="none" strike="noStrike" baseline="0" dirty="0">
                <a:solidFill>
                  <a:srgbClr val="000000"/>
                </a:solidFill>
                <a:latin typeface="Times New Roman" panose="02020603050405020304" pitchFamily="18" charset="0"/>
              </a:rPr>
              <a:t> </a:t>
            </a:r>
            <a:endParaRPr lang="et-EE" sz="16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2000" dirty="0"/>
          </a:p>
        </p:txBody>
      </p:sp>
    </p:spTree>
    <p:extLst>
      <p:ext uri="{BB962C8B-B14F-4D97-AF65-F5344CB8AC3E}">
        <p14:creationId xmlns:p14="http://schemas.microsoft.com/office/powerpoint/2010/main" val="342283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7A848-96A5-AE71-529B-4F6D675EE44F}"/>
              </a:ext>
            </a:extLst>
          </p:cNvPr>
          <p:cNvSpPr>
            <a:spLocks noGrp="1"/>
          </p:cNvSpPr>
          <p:nvPr>
            <p:ph type="title"/>
          </p:nvPr>
        </p:nvSpPr>
        <p:spPr/>
        <p:txBody>
          <a:bodyPr/>
          <a:lstStyle/>
          <a:p>
            <a:pPr algn="ctr"/>
            <a:r>
              <a:rPr lang="et-EE" dirty="0"/>
              <a:t> Toetuse määr ja vorm  </a:t>
            </a:r>
          </a:p>
        </p:txBody>
      </p:sp>
      <p:sp>
        <p:nvSpPr>
          <p:cNvPr id="3" name="Content Placeholder 2">
            <a:extLst>
              <a:ext uri="{FF2B5EF4-FFF2-40B4-BE49-F238E27FC236}">
                <a16:creationId xmlns:a16="http://schemas.microsoft.com/office/drawing/2014/main" id="{52673C1B-CA5A-E00B-CF23-B2BDA80B058E}"/>
              </a:ext>
            </a:extLst>
          </p:cNvPr>
          <p:cNvSpPr>
            <a:spLocks noGrp="1"/>
          </p:cNvSpPr>
          <p:nvPr>
            <p:ph idx="1"/>
          </p:nvPr>
        </p:nvSpPr>
        <p:spPr/>
        <p:txBody>
          <a:bodyPr/>
          <a:lstStyle/>
          <a:p>
            <a:pPr algn="just">
              <a:lnSpc>
                <a:spcPct val="100000"/>
              </a:lnSpc>
              <a:spcAft>
                <a:spcPts val="0"/>
              </a:spcAft>
            </a:pPr>
            <a:r>
              <a:rPr lang="et-EE" sz="2000" b="1" dirty="0">
                <a:latin typeface="Times New Roman" panose="02020603050405020304" pitchFamily="18" charset="0"/>
                <a:cs typeface="Times New Roman" panose="02020603050405020304" pitchFamily="18" charset="0"/>
              </a:rPr>
              <a:t>Püügivahendeid toetatakse ühikuhinna alusel, ühikuhinnad on:</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1. ääremõrd suu kõrgusega kuni üks meeter – 4836 eurot; </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2. </a:t>
            </a:r>
            <a:r>
              <a:rPr lang="et-EE" sz="2000" b="0" i="0" u="none" strike="noStrike" baseline="0" dirty="0" err="1">
                <a:solidFill>
                  <a:srgbClr val="000000"/>
                </a:solidFill>
                <a:latin typeface="Times New Roman" panose="02020603050405020304" pitchFamily="18" charset="0"/>
              </a:rPr>
              <a:t>kahekereline</a:t>
            </a:r>
            <a:r>
              <a:rPr lang="et-EE" sz="2000" b="0" i="0" u="none" strike="noStrike" baseline="0" dirty="0">
                <a:solidFill>
                  <a:srgbClr val="000000"/>
                </a:solidFill>
                <a:latin typeface="Times New Roman" panose="02020603050405020304" pitchFamily="18" charset="0"/>
              </a:rPr>
              <a:t> ääremõrd suu kõrgusega kuni üks meeter – 6328 eurot; </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3. ääremõrd suu kõrgusega 1,01 meetrit kuni kolm meetrit – 6471 eurot; </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4. </a:t>
            </a:r>
            <a:r>
              <a:rPr lang="et-EE" sz="2000" b="0" i="0" u="none" strike="noStrike" baseline="0" dirty="0" err="1">
                <a:solidFill>
                  <a:srgbClr val="000000"/>
                </a:solidFill>
                <a:latin typeface="Times New Roman" panose="02020603050405020304" pitchFamily="18" charset="0"/>
              </a:rPr>
              <a:t>kahekereline</a:t>
            </a:r>
            <a:r>
              <a:rPr lang="et-EE" sz="2000" b="0" i="0" u="none" strike="noStrike" baseline="0" dirty="0">
                <a:solidFill>
                  <a:srgbClr val="000000"/>
                </a:solidFill>
                <a:latin typeface="Times New Roman" panose="02020603050405020304" pitchFamily="18" charset="0"/>
              </a:rPr>
              <a:t> ääremõrd suu kõrgusega 1,01 meetrit kuni kolm meetrit – 9099 eurot; </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5. avaveemõrd suu kõrgusega 3,01 meetrit ja enam – 8040 eurot; </a:t>
            </a:r>
          </a:p>
          <a:p>
            <a:pPr>
              <a:lnSpc>
                <a:spcPct val="100000"/>
              </a:lnSpc>
              <a:spcAft>
                <a:spcPts val="0"/>
              </a:spcAft>
            </a:pPr>
            <a:r>
              <a:rPr lang="et-EE" sz="2000" b="0" i="0" u="none" strike="noStrike" baseline="0" dirty="0">
                <a:solidFill>
                  <a:srgbClr val="000000"/>
                </a:solidFill>
                <a:latin typeface="Times New Roman" panose="02020603050405020304" pitchFamily="18" charset="0"/>
              </a:rPr>
              <a:t>6. </a:t>
            </a:r>
            <a:r>
              <a:rPr lang="et-EE" sz="2000" b="0" i="0" u="none" strike="noStrike" baseline="0" dirty="0" err="1">
                <a:solidFill>
                  <a:srgbClr val="000000"/>
                </a:solidFill>
                <a:latin typeface="Times New Roman" panose="02020603050405020304" pitchFamily="18" charset="0"/>
              </a:rPr>
              <a:t>kahekereline</a:t>
            </a:r>
            <a:r>
              <a:rPr lang="et-EE" sz="2000" b="0" i="0" u="none" strike="noStrike" baseline="0" dirty="0">
                <a:solidFill>
                  <a:srgbClr val="000000"/>
                </a:solidFill>
                <a:latin typeface="Times New Roman" panose="02020603050405020304" pitchFamily="18" charset="0"/>
              </a:rPr>
              <a:t> avaveemõrd suu kõrgusega 3,01 meetrit ja enam – 14 533 eurot.</a:t>
            </a:r>
          </a:p>
          <a:p>
            <a:pPr>
              <a:lnSpc>
                <a:spcPct val="100000"/>
              </a:lnSpc>
              <a:spcAft>
                <a:spcPts val="0"/>
              </a:spcAft>
            </a:pPr>
            <a:r>
              <a:rPr lang="et-EE" sz="2000" b="1" dirty="0">
                <a:solidFill>
                  <a:srgbClr val="FF0000"/>
                </a:solidFill>
                <a:latin typeface="Times New Roman" panose="02020603050405020304" pitchFamily="18" charset="0"/>
              </a:rPr>
              <a:t>Tegemist on toetusega mis makstakse taotlejale välja. </a:t>
            </a:r>
          </a:p>
          <a:p>
            <a:pPr>
              <a:lnSpc>
                <a:spcPct val="100000"/>
              </a:lnSpc>
              <a:spcAft>
                <a:spcPts val="0"/>
              </a:spcAft>
            </a:pPr>
            <a:endParaRPr lang="et-EE" sz="1800" dirty="0">
              <a:solidFill>
                <a:srgbClr val="FF0000"/>
              </a:solidFill>
              <a:latin typeface="Times New Roman" panose="02020603050405020304" pitchFamily="18" charset="0"/>
            </a:endParaRPr>
          </a:p>
          <a:p>
            <a:pPr>
              <a:lnSpc>
                <a:spcPct val="100000"/>
              </a:lnSpc>
              <a:spcAft>
                <a:spcPts val="0"/>
              </a:spcAft>
            </a:pPr>
            <a:r>
              <a:rPr lang="et-EE" sz="2000" b="1" dirty="0" err="1">
                <a:solidFill>
                  <a:schemeClr val="tx1"/>
                </a:solidFill>
                <a:latin typeface="Times New Roman" panose="02020603050405020304" pitchFamily="18" charset="0"/>
              </a:rPr>
              <a:t>Hülgepeletite</a:t>
            </a:r>
            <a:r>
              <a:rPr lang="et-EE" sz="2000" b="1" dirty="0">
                <a:solidFill>
                  <a:schemeClr val="tx1"/>
                </a:solidFill>
                <a:latin typeface="Times New Roman" panose="02020603050405020304" pitchFamily="18" charset="0"/>
              </a:rPr>
              <a:t> soetamise toetamine: </a:t>
            </a:r>
          </a:p>
          <a:p>
            <a:pPr>
              <a:lnSpc>
                <a:spcPct val="100000"/>
              </a:lnSpc>
              <a:spcAft>
                <a:spcPts val="0"/>
              </a:spcAft>
            </a:pPr>
            <a:r>
              <a:rPr lang="et-EE" sz="2000" dirty="0" err="1">
                <a:solidFill>
                  <a:schemeClr val="tx1"/>
                </a:solidFill>
                <a:latin typeface="Times New Roman" panose="02020603050405020304" pitchFamily="18" charset="0"/>
              </a:rPr>
              <a:t>Hülgepeleti</a:t>
            </a:r>
            <a:r>
              <a:rPr lang="et-EE" sz="2000" dirty="0">
                <a:solidFill>
                  <a:schemeClr val="tx1"/>
                </a:solidFill>
                <a:latin typeface="Times New Roman" panose="02020603050405020304" pitchFamily="18" charset="0"/>
              </a:rPr>
              <a:t> toetuseks on 80% abikõlblikest kuludest ning kulud kompenseeritakse kuludokumentide alusel. </a:t>
            </a:r>
          </a:p>
          <a:p>
            <a:pPr>
              <a:lnSpc>
                <a:spcPct val="100000"/>
              </a:lnSpc>
              <a:spcAft>
                <a:spcPts val="0"/>
              </a:spcAft>
            </a:pPr>
            <a:r>
              <a:rPr lang="et-EE" sz="1800" b="0" i="0" u="none" strike="noStrike" baseline="0" dirty="0">
                <a:solidFill>
                  <a:srgbClr val="FF0000"/>
                </a:solidFill>
                <a:latin typeface="Times New Roman" panose="02020603050405020304" pitchFamily="18" charset="0"/>
              </a:rPr>
              <a:t> </a:t>
            </a:r>
            <a:endParaRPr lang="et-EE"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34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933B-6444-E6A4-BBE2-655988AD33CF}"/>
              </a:ext>
            </a:extLst>
          </p:cNvPr>
          <p:cNvSpPr>
            <a:spLocks noGrp="1"/>
          </p:cNvSpPr>
          <p:nvPr>
            <p:ph type="title"/>
          </p:nvPr>
        </p:nvSpPr>
        <p:spPr/>
        <p:txBody>
          <a:bodyPr/>
          <a:lstStyle/>
          <a:p>
            <a:pPr algn="ctr"/>
            <a:r>
              <a:rPr lang="et-EE" dirty="0"/>
              <a:t>Abikõlblikud kulud  </a:t>
            </a:r>
          </a:p>
        </p:txBody>
      </p:sp>
      <p:sp>
        <p:nvSpPr>
          <p:cNvPr id="3" name="Content Placeholder 2">
            <a:extLst>
              <a:ext uri="{FF2B5EF4-FFF2-40B4-BE49-F238E27FC236}">
                <a16:creationId xmlns:a16="http://schemas.microsoft.com/office/drawing/2014/main" id="{729C9EA9-0987-2EA9-271D-F165EBF3E1DC}"/>
              </a:ext>
            </a:extLst>
          </p:cNvPr>
          <p:cNvSpPr>
            <a:spLocks noGrp="1"/>
          </p:cNvSpPr>
          <p:nvPr>
            <p:ph idx="1"/>
          </p:nvPr>
        </p:nvSpPr>
        <p:spPr/>
        <p:txBody>
          <a:bodyPr/>
          <a:lstStyle/>
          <a:p>
            <a:pPr algn="just">
              <a:lnSpc>
                <a:spcPct val="100000"/>
              </a:lnSpc>
            </a:pPr>
            <a:r>
              <a:rPr lang="et-EE" sz="1800" b="0" i="0" u="none" strike="noStrike" baseline="0" dirty="0">
                <a:solidFill>
                  <a:srgbClr val="000000"/>
                </a:solidFill>
                <a:latin typeface="Times New Roman" panose="02020603050405020304" pitchFamily="18" charset="0"/>
              </a:rPr>
              <a:t>Abikõlblikud on sellised tegevuste elluviimiseks vajalikud kulud, mis tehakse mõistlikult, sihtotstarbeliselt, majanduslikult otstarbekalt ja kõige säästlikumal viisil ning kooskõlas Euroopa Parlamendi ja nõukogu määruse (EL) 2021/1060 artikliga 63 ning mis on vajalikud toetuse eesmärgi saavutamiseks.</a:t>
            </a:r>
          </a:p>
          <a:p>
            <a:pPr algn="just">
              <a:lnSpc>
                <a:spcPct val="100000"/>
              </a:lnSpc>
            </a:pPr>
            <a:r>
              <a:rPr lang="et-EE" sz="1800" b="0" i="0" u="none" strike="noStrike" baseline="0" dirty="0">
                <a:solidFill>
                  <a:srgbClr val="000000"/>
                </a:solidFill>
                <a:latin typeface="Times New Roman" panose="02020603050405020304" pitchFamily="18" charset="0"/>
                <a:cs typeface="Times New Roman" panose="02020603050405020304" pitchFamily="18" charset="0"/>
              </a:rPr>
              <a:t>Abikõlblikud on järgmised kulud: selektiivse või hülgekindla püügivahendi ostmise kulu, </a:t>
            </a:r>
            <a:r>
              <a:rPr lang="et-EE" sz="1800" b="0" i="0" u="none" strike="noStrike" baseline="0" dirty="0" err="1">
                <a:solidFill>
                  <a:srgbClr val="000000"/>
                </a:solidFill>
                <a:latin typeface="Times New Roman" panose="02020603050405020304" pitchFamily="18" charset="0"/>
                <a:cs typeface="Times New Roman" panose="02020603050405020304" pitchFamily="18" charset="0"/>
              </a:rPr>
              <a:t>hülgepeleti</a:t>
            </a:r>
            <a:r>
              <a:rPr lang="et-EE" sz="1800" b="0" i="0" u="none" strike="noStrike" baseline="0" dirty="0">
                <a:solidFill>
                  <a:srgbClr val="000000"/>
                </a:solidFill>
                <a:latin typeface="Times New Roman" panose="02020603050405020304" pitchFamily="18" charset="0"/>
                <a:cs typeface="Times New Roman" panose="02020603050405020304" pitchFamily="18" charset="0"/>
              </a:rPr>
              <a:t> ostmise kulu ja EU tähistega tähistamisega seotud kulud. </a:t>
            </a:r>
          </a:p>
          <a:p>
            <a:pPr algn="just">
              <a:lnSpc>
                <a:spcPct val="100000"/>
              </a:lnSpc>
            </a:pPr>
            <a:r>
              <a:rPr lang="et-EE" sz="1800" b="0" i="0" u="none" strike="noStrike" baseline="0" dirty="0">
                <a:solidFill>
                  <a:srgbClr val="FF0000"/>
                </a:solidFill>
                <a:latin typeface="Times New Roman" panose="02020603050405020304" pitchFamily="18" charset="0"/>
              </a:rPr>
              <a:t>Maksimaalne püügivahendite arv toetuse taotleja kohta on taotlejale toetuse taotlemise aastaks püügivõimalusena jaotatud püügivahendite arv, millest on maha arvatud need </a:t>
            </a:r>
            <a:r>
              <a:rPr lang="et-EE" sz="1800" b="0" i="0" u="none" strike="noStrike" baseline="0" dirty="0" err="1">
                <a:solidFill>
                  <a:srgbClr val="FF0000"/>
                </a:solidFill>
                <a:latin typeface="Times New Roman" panose="02020603050405020304" pitchFamily="18" charset="0"/>
              </a:rPr>
              <a:t>samaliigilised</a:t>
            </a:r>
            <a:r>
              <a:rPr lang="et-EE" sz="1800" b="0" i="0" u="none" strike="noStrike" baseline="0" dirty="0">
                <a:solidFill>
                  <a:srgbClr val="FF0000"/>
                </a:solidFill>
                <a:latin typeface="Times New Roman" panose="02020603050405020304" pitchFamily="18" charset="0"/>
              </a:rPr>
              <a:t> püügivahendid, mille ostmiseks on taotleja selle määruse alusel juba toetust saanud</a:t>
            </a:r>
            <a:r>
              <a:rPr lang="et-EE" sz="1800" b="0" i="0" u="none" strike="noStrike" baseline="0" dirty="0">
                <a:solidFill>
                  <a:srgbClr val="000000"/>
                </a:solidFill>
                <a:latin typeface="Times New Roman" panose="02020603050405020304" pitchFamily="18" charset="0"/>
              </a:rPr>
              <a:t>.</a:t>
            </a:r>
          </a:p>
          <a:p>
            <a:pPr algn="just">
              <a:lnSpc>
                <a:spcPct val="100000"/>
              </a:lnSpc>
            </a:pPr>
            <a:r>
              <a:rPr lang="et-EE" sz="1800" b="0" i="0" u="none" strike="noStrike" baseline="0" dirty="0">
                <a:solidFill>
                  <a:srgbClr val="000000"/>
                </a:solidFill>
                <a:latin typeface="Times New Roman" panose="02020603050405020304" pitchFamily="18" charset="0"/>
              </a:rPr>
              <a:t>Näiteks: kui taotlejal on olemas püügivõimalus 4 ääremõrra suu kõrgusega kuni 1 meeter, siis on tal võimalik küsida toetust 4 sama liiki ääremõrra väljavahetamiseks. Juhul kui sama taotleja on varem sama määruse alusel välja vahetanud 2 ääremõrda suu kõrgusega kuni 1 meeter lahutatakse need püügivahendid kalapüügiloale märgitud samaliigiliste püügivahendite arvust maha, ning taotlejal on teistkordsel toetuse taotlemisel õigus taotleda toetust ainult 2 ääremõrra suu kõrgusega kuni 1 meeter väljavahetamiseks </a:t>
            </a:r>
            <a:endParaRPr lang="et-EE" sz="1800" b="0" i="0" u="none" strike="noStrike" baseline="0" dirty="0">
              <a:solidFill>
                <a:srgbClr val="000000"/>
              </a:solidFill>
              <a:latin typeface="Times New Roman" panose="02020603050405020304" pitchFamily="18" charset="0"/>
              <a:cs typeface="Times New Roman" panose="02020603050405020304" pitchFamily="18" charset="0"/>
            </a:endParaRPr>
          </a:p>
          <a:p>
            <a:pPr algn="just">
              <a:lnSpc>
                <a:spcPct val="100000"/>
              </a:lnSpc>
            </a:pPr>
            <a:r>
              <a:rPr lang="et-EE" sz="1800" b="0" i="0" u="none" strike="noStrike" baseline="0" dirty="0">
                <a:solidFill>
                  <a:srgbClr val="000000"/>
                </a:solidFill>
              </a:rPr>
              <a:t> </a:t>
            </a:r>
            <a:endParaRPr lang="et-EE" sz="1600" b="0" i="0" u="none" strike="noStrike" baseline="0" dirty="0">
              <a:solidFill>
                <a:srgbClr val="000000"/>
              </a:solidFill>
              <a:latin typeface="Times New Roman" panose="02020603050405020304" pitchFamily="18" charset="0"/>
            </a:endParaRP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r>
              <a:rPr lang="et-EE" sz="1600" b="0" i="0" u="none" strike="noStrike" baseline="0" dirty="0">
                <a:solidFill>
                  <a:srgbClr val="000000"/>
                </a:solidFill>
                <a:latin typeface="Times New Roman" panose="02020603050405020304" pitchFamily="18" charset="0"/>
              </a:rPr>
              <a:t> </a:t>
            </a:r>
          </a:p>
          <a:p>
            <a:pPr>
              <a:lnSpc>
                <a:spcPct val="100000"/>
              </a:lnSpc>
            </a:pPr>
            <a:endParaRPr lang="et-EE" sz="1800" dirty="0">
              <a:latin typeface="Times New Roman" panose="02020603050405020304" pitchFamily="18" charset="0"/>
            </a:endParaRPr>
          </a:p>
          <a:p>
            <a:pPr>
              <a:lnSpc>
                <a:spcPct val="100000"/>
              </a:lnSpc>
            </a:pPr>
            <a:r>
              <a:rPr lang="fi-FI" sz="1800" b="0" i="0" u="none" strike="noStrike" baseline="0" dirty="0">
                <a:solidFill>
                  <a:srgbClr val="000000"/>
                </a:solidFill>
                <a:latin typeface="Times New Roman" panose="02020603050405020304" pitchFamily="18" charset="0"/>
              </a:rPr>
              <a:t> </a:t>
            </a:r>
            <a:endParaRPr lang="et-EE" dirty="0"/>
          </a:p>
          <a:p>
            <a:endParaRPr lang="et-EE" dirty="0"/>
          </a:p>
        </p:txBody>
      </p:sp>
    </p:spTree>
    <p:extLst>
      <p:ext uri="{BB962C8B-B14F-4D97-AF65-F5344CB8AC3E}">
        <p14:creationId xmlns:p14="http://schemas.microsoft.com/office/powerpoint/2010/main" val="70699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B87B-482F-6098-AD7C-899650E2F309}"/>
              </a:ext>
            </a:extLst>
          </p:cNvPr>
          <p:cNvSpPr>
            <a:spLocks noGrp="1"/>
          </p:cNvSpPr>
          <p:nvPr>
            <p:ph type="title"/>
          </p:nvPr>
        </p:nvSpPr>
        <p:spPr/>
        <p:txBody>
          <a:bodyPr/>
          <a:lstStyle/>
          <a:p>
            <a:pPr algn="ctr"/>
            <a:r>
              <a:rPr lang="et-EE" dirty="0"/>
              <a:t>Mitteabikõlblikud kulud</a:t>
            </a:r>
          </a:p>
        </p:txBody>
      </p:sp>
      <p:sp>
        <p:nvSpPr>
          <p:cNvPr id="3" name="Content Placeholder 2">
            <a:extLst>
              <a:ext uri="{FF2B5EF4-FFF2-40B4-BE49-F238E27FC236}">
                <a16:creationId xmlns:a16="http://schemas.microsoft.com/office/drawing/2014/main" id="{51691881-3A81-2AC4-964B-38C1BD42FCF2}"/>
              </a:ext>
            </a:extLst>
          </p:cNvPr>
          <p:cNvSpPr>
            <a:spLocks noGrp="1"/>
          </p:cNvSpPr>
          <p:nvPr>
            <p:ph idx="1"/>
          </p:nvPr>
        </p:nvSpPr>
        <p:spPr/>
        <p:txBody>
          <a:bodyPr/>
          <a:lstStyle/>
          <a:p>
            <a:pPr algn="just"/>
            <a:r>
              <a:rPr lang="et-EE" sz="2000" b="0" i="0" u="none" strike="noStrike" baseline="0" dirty="0">
                <a:solidFill>
                  <a:srgbClr val="000000"/>
                </a:solidFill>
                <a:latin typeface="Times New Roman" panose="02020603050405020304" pitchFamily="18" charset="0"/>
              </a:rPr>
              <a:t>1. kulu, mis on tehtud enne Põllumajanduse Registrite ja Informatsiooni Ametile (edaspidi </a:t>
            </a:r>
            <a:r>
              <a:rPr lang="et-EE" sz="2000" b="0" i="1" u="none" strike="noStrike" baseline="0" dirty="0">
                <a:solidFill>
                  <a:srgbClr val="000000"/>
                </a:solidFill>
                <a:latin typeface="Times New Roman" panose="02020603050405020304" pitchFamily="18" charset="0"/>
              </a:rPr>
              <a:t>PRIA</a:t>
            </a:r>
            <a:r>
              <a:rPr lang="et-EE" sz="2000" b="0" i="0" u="none" strike="noStrike" baseline="0" dirty="0">
                <a:solidFill>
                  <a:srgbClr val="000000"/>
                </a:solidFill>
                <a:latin typeface="Times New Roman" panose="02020603050405020304" pitchFamily="18" charset="0"/>
              </a:rPr>
              <a:t>) </a:t>
            </a:r>
            <a:r>
              <a:rPr lang="et-EE" sz="2000" b="0" i="0" u="none" strike="noStrike" baseline="0" dirty="0">
                <a:solidFill>
                  <a:srgbClr val="FF0000"/>
                </a:solidFill>
                <a:latin typeface="Times New Roman" panose="02020603050405020304" pitchFamily="18" charset="0"/>
              </a:rPr>
              <a:t>taotluse esitamise päeva</a:t>
            </a:r>
            <a:r>
              <a:rPr lang="et-EE" sz="2000" b="0" i="0" u="none" strike="noStrike" baseline="0" dirty="0">
                <a:solidFill>
                  <a:srgbClr val="000000"/>
                </a:solidFill>
                <a:latin typeface="Times New Roman" panose="02020603050405020304" pitchFamily="18" charset="0"/>
              </a:rPr>
              <a:t>. </a:t>
            </a:r>
          </a:p>
          <a:p>
            <a:pPr algn="just"/>
            <a:r>
              <a:rPr lang="et-EE" sz="2000" dirty="0">
                <a:latin typeface="Times New Roman" panose="02020603050405020304" pitchFamily="18" charset="0"/>
              </a:rPr>
              <a:t>2. </a:t>
            </a:r>
            <a:r>
              <a:rPr lang="et-EE" sz="2000" dirty="0" err="1">
                <a:latin typeface="Times New Roman" panose="02020603050405020304" pitchFamily="18" charset="0"/>
              </a:rPr>
              <a:t>Hülgepeleti</a:t>
            </a:r>
            <a:r>
              <a:rPr lang="et-EE" sz="2000" dirty="0">
                <a:latin typeface="Times New Roman" panose="02020603050405020304" pitchFamily="18" charset="0"/>
              </a:rPr>
              <a:t> ostmise kulu</a:t>
            </a:r>
            <a:r>
              <a:rPr lang="et-EE" sz="2000" b="0" i="0" u="none" strike="noStrike" baseline="0" dirty="0">
                <a:solidFill>
                  <a:srgbClr val="000000"/>
                </a:solidFill>
                <a:latin typeface="Times New Roman" panose="02020603050405020304" pitchFamily="18" charset="0"/>
              </a:rPr>
              <a:t>, kui toetuse taotlejal on kutselise kalapüügi luba vaid </a:t>
            </a:r>
            <a:r>
              <a:rPr lang="et-EE" sz="2000" b="0" i="0" u="none" strike="noStrike" baseline="0" dirty="0" err="1">
                <a:solidFill>
                  <a:srgbClr val="000000"/>
                </a:solidFill>
                <a:latin typeface="Times New Roman" panose="02020603050405020304" pitchFamily="18" charset="0"/>
              </a:rPr>
              <a:t>sisevetel</a:t>
            </a:r>
            <a:r>
              <a:rPr lang="et-EE" sz="2000" b="0" i="0" u="none" strike="noStrike" baseline="0" dirty="0">
                <a:solidFill>
                  <a:srgbClr val="000000"/>
                </a:solidFill>
                <a:latin typeface="Times New Roman" panose="02020603050405020304" pitchFamily="18" charset="0"/>
              </a:rPr>
              <a:t> püüdmiseks. </a:t>
            </a:r>
          </a:p>
          <a:p>
            <a:pPr algn="just"/>
            <a:r>
              <a:rPr lang="et-EE" sz="2000" b="0" i="0" u="none" strike="noStrike" baseline="0" dirty="0">
                <a:solidFill>
                  <a:srgbClr val="000000"/>
                </a:solidFill>
                <a:latin typeface="Times New Roman" panose="02020603050405020304" pitchFamily="18" charset="0"/>
              </a:rPr>
              <a:t>3. Kasutatud asja soetamise kulu. </a:t>
            </a:r>
          </a:p>
          <a:p>
            <a:pPr algn="just"/>
            <a:r>
              <a:rPr lang="et-EE" sz="2000" dirty="0">
                <a:latin typeface="Times New Roman" panose="02020603050405020304" pitchFamily="18" charset="0"/>
              </a:rPr>
              <a:t>4. S</a:t>
            </a:r>
            <a:r>
              <a:rPr lang="et-EE" sz="2000" b="0" i="0" u="none" strike="noStrike" baseline="0" dirty="0">
                <a:solidFill>
                  <a:srgbClr val="000000"/>
                </a:solidFill>
                <a:latin typeface="Times New Roman" panose="02020603050405020304" pitchFamily="18" charset="0"/>
              </a:rPr>
              <a:t>ularahamakse, lepingu sõlmimisega või kindlustamisega seotud kulu, intress, tagatismakse ja finantsteenusega seotud muu kulu. </a:t>
            </a:r>
            <a:r>
              <a:rPr lang="et-EE" sz="2000" dirty="0">
                <a:latin typeface="Times New Roman" panose="02020603050405020304" pitchFamily="18" charset="0"/>
              </a:rPr>
              <a:t>R</a:t>
            </a:r>
            <a:r>
              <a:rPr lang="et-EE" sz="2000" b="0" i="0" u="none" strike="noStrike" baseline="0" dirty="0">
                <a:solidFill>
                  <a:srgbClr val="000000"/>
                </a:solidFill>
                <a:latin typeface="Times New Roman" panose="02020603050405020304" pitchFamily="18" charset="0"/>
              </a:rPr>
              <a:t>iigilõiv, tollimaks, trahv, finantskaristus ning vaide- ja kohtumenetluse korral menetluskulud. Liisingu kulu.</a:t>
            </a:r>
          </a:p>
          <a:p>
            <a:pPr algn="just"/>
            <a:r>
              <a:rPr lang="et-EE" sz="2000" dirty="0">
                <a:latin typeface="Times New Roman" panose="02020603050405020304" pitchFamily="18" charset="0"/>
                <a:cs typeface="Times New Roman" panose="02020603050405020304" pitchFamily="18" charset="0"/>
              </a:rPr>
              <a:t>5. T</a:t>
            </a:r>
            <a:r>
              <a:rPr lang="et-EE" sz="2000" b="0" i="0" u="none" strike="noStrike" baseline="0" dirty="0">
                <a:solidFill>
                  <a:srgbClr val="000000"/>
                </a:solidFill>
                <a:latin typeface="Times New Roman" panose="02020603050405020304" pitchFamily="18" charset="0"/>
                <a:cs typeface="Times New Roman" panose="02020603050405020304" pitchFamily="18" charset="0"/>
              </a:rPr>
              <a:t>oetatava tegevuse elluviimise seisukohast põhjendamatu kulu.</a:t>
            </a:r>
            <a:r>
              <a:rPr lang="et-EE" sz="1800" b="0" i="0" u="none" strike="noStrike" baseline="0" dirty="0">
                <a:solidFill>
                  <a:srgbClr val="000000"/>
                </a:solidFill>
                <a:latin typeface="Times New Roman" panose="02020603050405020304" pitchFamily="18" charset="0"/>
                <a:cs typeface="Times New Roman" panose="02020603050405020304" pitchFamily="18" charset="0"/>
              </a:rPr>
              <a:t>   </a:t>
            </a:r>
            <a:endParaRPr lang="et-E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2247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848B-3FAE-602F-E43F-41F6602F9F31}"/>
              </a:ext>
            </a:extLst>
          </p:cNvPr>
          <p:cNvSpPr>
            <a:spLocks noGrp="1"/>
          </p:cNvSpPr>
          <p:nvPr>
            <p:ph type="title"/>
          </p:nvPr>
        </p:nvSpPr>
        <p:spPr/>
        <p:txBody>
          <a:bodyPr/>
          <a:lstStyle/>
          <a:p>
            <a:pPr algn="ctr"/>
            <a:r>
              <a:rPr lang="et-EE" dirty="0"/>
              <a:t>Ostumenetlus  </a:t>
            </a:r>
          </a:p>
        </p:txBody>
      </p:sp>
      <p:sp>
        <p:nvSpPr>
          <p:cNvPr id="3" name="Content Placeholder 2">
            <a:extLst>
              <a:ext uri="{FF2B5EF4-FFF2-40B4-BE49-F238E27FC236}">
                <a16:creationId xmlns:a16="http://schemas.microsoft.com/office/drawing/2014/main" id="{5D208F3F-F619-CC0E-ACC8-3E07A586A6E5}"/>
              </a:ext>
            </a:extLst>
          </p:cNvPr>
          <p:cNvSpPr>
            <a:spLocks noGrp="1"/>
          </p:cNvSpPr>
          <p:nvPr>
            <p:ph idx="1"/>
          </p:nvPr>
        </p:nvSpPr>
        <p:spPr/>
        <p:txBody>
          <a:bodyPr/>
          <a:lstStyle/>
          <a:p>
            <a:pPr>
              <a:lnSpc>
                <a:spcPct val="100000"/>
              </a:lnSpc>
              <a:spcAft>
                <a:spcPts val="0"/>
              </a:spcAft>
            </a:pPr>
            <a:r>
              <a:rPr lang="et-EE" sz="1600" b="1" dirty="0">
                <a:solidFill>
                  <a:srgbClr val="FF0000"/>
                </a:solidFill>
                <a:latin typeface="Times New Roman" panose="02020603050405020304" pitchFamily="18" charset="0"/>
                <a:cs typeface="Times New Roman" panose="02020603050405020304" pitchFamily="18" charset="0"/>
              </a:rPr>
              <a:t>Ostumenetlus rakendub ainult </a:t>
            </a:r>
            <a:r>
              <a:rPr lang="et-EE" sz="1600" b="1" dirty="0" err="1">
                <a:solidFill>
                  <a:srgbClr val="FF0000"/>
                </a:solidFill>
                <a:latin typeface="Times New Roman" panose="02020603050405020304" pitchFamily="18" charset="0"/>
                <a:cs typeface="Times New Roman" panose="02020603050405020304" pitchFamily="18" charset="0"/>
              </a:rPr>
              <a:t>hülgepeletite</a:t>
            </a:r>
            <a:r>
              <a:rPr lang="et-EE" sz="1600" b="1" dirty="0">
                <a:solidFill>
                  <a:srgbClr val="FF0000"/>
                </a:solidFill>
                <a:latin typeface="Times New Roman" panose="02020603050405020304" pitchFamily="18" charset="0"/>
                <a:cs typeface="Times New Roman" panose="02020603050405020304" pitchFamily="18" charset="0"/>
              </a:rPr>
              <a:t> soetamise korral !!!!</a:t>
            </a:r>
          </a:p>
          <a:p>
            <a:pPr>
              <a:lnSpc>
                <a:spcPct val="100000"/>
              </a:lnSpc>
              <a:spcAft>
                <a:spcPts val="0"/>
              </a:spcAft>
            </a:pPr>
            <a:r>
              <a:rPr lang="et-EE" sz="1600" b="1" dirty="0">
                <a:latin typeface="Times New Roman" panose="02020603050405020304" pitchFamily="18" charset="0"/>
                <a:cs typeface="Times New Roman" panose="02020603050405020304" pitchFamily="18" charset="0"/>
              </a:rPr>
              <a:t>Kui toetavad tegevused jäävad alla 5000 euro ilma </a:t>
            </a:r>
            <a:r>
              <a:rPr lang="et-EE" sz="1600" b="1" dirty="0" err="1">
                <a:latin typeface="Times New Roman" panose="02020603050405020304" pitchFamily="18" charset="0"/>
                <a:cs typeface="Times New Roman" panose="02020603050405020304" pitchFamily="18" charset="0"/>
              </a:rPr>
              <a:t>KM-ita</a:t>
            </a:r>
            <a:r>
              <a:rPr lang="et-EE" sz="1600" b="1" dirty="0">
                <a:latin typeface="Times New Roman" panose="02020603050405020304" pitchFamily="18" charset="0"/>
                <a:cs typeface="Times New Roman" panose="02020603050405020304" pitchFamily="18" charset="0"/>
              </a:rPr>
              <a:t>.</a:t>
            </a:r>
          </a:p>
          <a:p>
            <a:pPr algn="just">
              <a:lnSpc>
                <a:spcPct val="100000"/>
              </a:lnSpc>
              <a:spcAft>
                <a:spcPts val="0"/>
              </a:spcAft>
            </a:pPr>
            <a:r>
              <a:rPr lang="et-EE" sz="1600" dirty="0">
                <a:latin typeface="Times New Roman" panose="02020603050405020304" pitchFamily="18" charset="0"/>
                <a:cs typeface="Times New Roman" panose="02020603050405020304" pitchFamily="18" charset="0"/>
              </a:rPr>
              <a:t>Piirduda võib ainult ühe hinnapakkumusega või hinnakalkulatsiooniga. Kalkulatsioonis</a:t>
            </a:r>
            <a:r>
              <a:rPr lang="et-EE" sz="1600" b="0" i="0" u="none" strike="noStrike" baseline="0" dirty="0">
                <a:solidFill>
                  <a:srgbClr val="000000"/>
                </a:solidFill>
                <a:latin typeface="Times New Roman" panose="02020603050405020304" pitchFamily="18" charset="0"/>
              </a:rPr>
              <a:t>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 </a:t>
            </a:r>
          </a:p>
          <a:p>
            <a:pPr algn="just">
              <a:lnSpc>
                <a:spcPct val="100000"/>
              </a:lnSpc>
              <a:spcAft>
                <a:spcPts val="0"/>
              </a:spcAft>
            </a:pPr>
            <a:r>
              <a:rPr lang="et-EE" sz="1600" b="1" dirty="0">
                <a:latin typeface="Times New Roman" panose="02020603050405020304" pitchFamily="18" charset="0"/>
              </a:rPr>
              <a:t>Kui toetatav tegevus ületab 5000 eurot ilma </a:t>
            </a:r>
            <a:r>
              <a:rPr lang="et-EE" sz="1600" b="1" dirty="0" err="1">
                <a:latin typeface="Times New Roman" panose="02020603050405020304" pitchFamily="18" charset="0"/>
              </a:rPr>
              <a:t>KM-ita</a:t>
            </a:r>
            <a:r>
              <a:rPr lang="et-EE" sz="1600" b="1" dirty="0">
                <a:latin typeface="Times New Roman" panose="02020603050405020304" pitchFamily="18" charset="0"/>
              </a:rPr>
              <a: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küsitakse üksteisest sõltumatute pakkujate käest vähemalt kolm võrreldavat hinnapakkumust.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võib küsida alla kolme hinnapakkumuse, kui kolme hinnapakkumuse küsimine ei ole </a:t>
            </a:r>
            <a:r>
              <a:rPr lang="et-EE" sz="1600" b="0" i="0" u="none" strike="noStrike" baseline="0" dirty="0">
                <a:solidFill>
                  <a:srgbClr val="FF0000"/>
                </a:solidFill>
                <a:latin typeface="Times New Roman" panose="02020603050405020304" pitchFamily="18" charset="0"/>
              </a:rPr>
              <a:t>objektiivselt </a:t>
            </a:r>
            <a:r>
              <a:rPr lang="et-EE" sz="1600" b="0" i="0" u="none" strike="noStrike" baseline="0" dirty="0">
                <a:solidFill>
                  <a:srgbClr val="000000"/>
                </a:solidFill>
                <a:latin typeface="Times New Roman" panose="02020603050405020304" pitchFamily="18" charset="0"/>
              </a:rPr>
              <a:t>võimalik.</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küsida hinnapakkumust endaga ega omavahel seotud isikutelt tulumaksuseaduse § 8 tähenduses.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taotleja ei või 5000 euro nõude eiramiseks jaotada osadeks toetatava tegevuse raames tellitavat tööd või teenust või soetatavat vara, mis on </a:t>
            </a:r>
            <a:r>
              <a:rPr lang="et-EE" sz="1600" b="0" i="0" u="none" strike="noStrike" baseline="0" dirty="0">
                <a:solidFill>
                  <a:srgbClr val="FF0000"/>
                </a:solidFill>
                <a:latin typeface="Times New Roman" panose="02020603050405020304" pitchFamily="18" charset="0"/>
              </a:rPr>
              <a:t>funktsionaalselt koos toimiv </a:t>
            </a:r>
            <a:r>
              <a:rPr lang="et-EE" sz="1600" b="0" i="0" u="none" strike="noStrike" baseline="0" dirty="0">
                <a:solidFill>
                  <a:srgbClr val="000000"/>
                </a:solidFill>
                <a:latin typeface="Times New Roman" panose="02020603050405020304" pitchFamily="18" charset="0"/>
              </a:rPr>
              <a:t>või vajalik </a:t>
            </a:r>
            <a:r>
              <a:rPr lang="et-EE" sz="1600" b="0" i="0" u="none" strike="noStrike" baseline="0" dirty="0">
                <a:solidFill>
                  <a:srgbClr val="FF0000"/>
                </a:solidFill>
                <a:latin typeface="Times New Roman" panose="02020603050405020304" pitchFamily="18" charset="0"/>
              </a:rPr>
              <a:t>sama eesmärgi saavutamiseks</a:t>
            </a:r>
            <a:r>
              <a:rPr lang="et-EE" sz="1600" b="0" i="0" u="none" strike="noStrike" baseline="0" dirty="0">
                <a:solidFill>
                  <a:srgbClr val="000000"/>
                </a:solidFill>
                <a:latin typeface="Times New Roman" panose="02020603050405020304" pitchFamily="18" charset="0"/>
              </a:rPr>
              <a:t>. Taotleja võib jaotada toetatava tegevuse raames tellitava töö või teenuse või soetatava vara osadeks, kui see on </a:t>
            </a:r>
            <a:r>
              <a:rPr lang="et-EE" sz="1600" b="0" i="0" u="none" strike="noStrike" baseline="0" dirty="0">
                <a:solidFill>
                  <a:srgbClr val="FF0000"/>
                </a:solidFill>
                <a:latin typeface="Times New Roman" panose="02020603050405020304" pitchFamily="18" charset="0"/>
              </a:rPr>
              <a:t>objektiivsetel</a:t>
            </a:r>
            <a:r>
              <a:rPr lang="et-EE" sz="1600" b="0" i="0" u="none" strike="noStrike" baseline="0" dirty="0">
                <a:solidFill>
                  <a:srgbClr val="000000"/>
                </a:solidFill>
                <a:latin typeface="Times New Roman" panose="02020603050405020304" pitchFamily="18" charset="0"/>
              </a:rPr>
              <a:t> põhjustel õigustatud. </a:t>
            </a:r>
          </a:p>
          <a:p>
            <a:pPr marL="285750" indent="-285750" algn="just">
              <a:lnSpc>
                <a:spcPct val="100000"/>
              </a:lnSpc>
              <a:spcAft>
                <a:spcPts val="0"/>
              </a:spcAft>
              <a:buFont typeface="Arial" panose="020B0604020202020204" pitchFamily="34" charset="0"/>
              <a:buChar char="•"/>
            </a:pPr>
            <a:r>
              <a:rPr lang="et-EE" sz="1600" b="0" i="0" u="none" strike="noStrike" baseline="0" dirty="0">
                <a:solidFill>
                  <a:srgbClr val="000000"/>
                </a:solidFill>
                <a:latin typeface="Times New Roman" panose="02020603050405020304" pitchFamily="18" charset="0"/>
              </a:rPr>
              <a:t>Kui toetatav tegevus kvalifitseerub </a:t>
            </a:r>
            <a:r>
              <a:rPr lang="et-EE" sz="1600" b="0" i="0" u="none" strike="noStrike" baseline="0" dirty="0">
                <a:solidFill>
                  <a:srgbClr val="FF0000"/>
                </a:solidFill>
                <a:latin typeface="Times New Roman" panose="02020603050405020304" pitchFamily="18" charset="0"/>
              </a:rPr>
              <a:t>riigiabiks</a:t>
            </a:r>
            <a:r>
              <a:rPr lang="et-EE" sz="1600" b="0" i="0" u="none" strike="noStrike" baseline="0" dirty="0">
                <a:solidFill>
                  <a:srgbClr val="000000"/>
                </a:solidFill>
                <a:latin typeface="Times New Roman" panose="02020603050405020304" pitchFamily="18" charset="0"/>
              </a:rPr>
              <a:t>,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a:t>
            </a:r>
            <a:endParaRPr lang="et-EE" sz="1600" dirty="0">
              <a:latin typeface="Times New Roman" panose="02020603050405020304" pitchFamily="18" charset="0"/>
            </a:endParaRPr>
          </a:p>
          <a:p>
            <a:pPr>
              <a:lnSpc>
                <a:spcPct val="100000"/>
              </a:lnSpc>
            </a:pPr>
            <a:r>
              <a:rPr lang="et-EE" sz="1800" dirty="0">
                <a:latin typeface="Times New Roman" panose="02020603050405020304" pitchFamily="18" charset="0"/>
              </a:rPr>
              <a:t> </a:t>
            </a:r>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endParaRPr lang="et-EE" sz="1800" b="0" i="0" u="none" strike="noStrike" baseline="0" dirty="0">
              <a:solidFill>
                <a:srgbClr val="000000"/>
              </a:solidFill>
              <a:latin typeface="Times New Roman" panose="02020603050405020304" pitchFamily="18" charset="0"/>
            </a:endParaRPr>
          </a:p>
          <a:p>
            <a:r>
              <a:rPr lang="et-EE" sz="1800" b="0" i="0" u="none" strike="noStrike" baseline="0" dirty="0">
                <a:solidFill>
                  <a:srgbClr val="000000"/>
                </a:solidFill>
                <a:latin typeface="Times New Roman" panose="02020603050405020304" pitchFamily="18" charset="0"/>
              </a:rPr>
              <a:t> </a:t>
            </a:r>
            <a:endParaRPr lang="et-EE" sz="2000" dirty="0"/>
          </a:p>
        </p:txBody>
      </p:sp>
    </p:spTree>
    <p:extLst>
      <p:ext uri="{BB962C8B-B14F-4D97-AF65-F5344CB8AC3E}">
        <p14:creationId xmlns:p14="http://schemas.microsoft.com/office/powerpoint/2010/main" val="398454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1539C-3B01-13B5-BE97-F70C06F44570}"/>
              </a:ext>
            </a:extLst>
          </p:cNvPr>
          <p:cNvSpPr>
            <a:spLocks noGrp="1"/>
          </p:cNvSpPr>
          <p:nvPr>
            <p:ph type="title"/>
          </p:nvPr>
        </p:nvSpPr>
        <p:spPr/>
        <p:txBody>
          <a:bodyPr/>
          <a:lstStyle/>
          <a:p>
            <a:pPr algn="ctr"/>
            <a:r>
              <a:rPr lang="et-EE" dirty="0"/>
              <a:t>Ostumenetlus 2</a:t>
            </a:r>
          </a:p>
        </p:txBody>
      </p:sp>
      <p:sp>
        <p:nvSpPr>
          <p:cNvPr id="3" name="Content Placeholder 2">
            <a:extLst>
              <a:ext uri="{FF2B5EF4-FFF2-40B4-BE49-F238E27FC236}">
                <a16:creationId xmlns:a16="http://schemas.microsoft.com/office/drawing/2014/main" id="{EA9E3391-E949-9EEB-D775-6377D730CAB6}"/>
              </a:ext>
            </a:extLst>
          </p:cNvPr>
          <p:cNvSpPr>
            <a:spLocks noGrp="1"/>
          </p:cNvSpPr>
          <p:nvPr>
            <p:ph idx="1"/>
          </p:nvPr>
        </p:nvSpPr>
        <p:spPr/>
        <p:txBody>
          <a:bodyPr/>
          <a:lstStyle/>
          <a:p>
            <a:pPr>
              <a:lnSpc>
                <a:spcPct val="100000"/>
              </a:lnSpc>
              <a:spcAft>
                <a:spcPts val="0"/>
              </a:spcAft>
            </a:pPr>
            <a:r>
              <a:rPr lang="et-EE" sz="2000" b="1" dirty="0">
                <a:latin typeface="Times New Roman" panose="02020603050405020304" pitchFamily="18" charset="0"/>
                <a:cs typeface="Times New Roman" panose="02020603050405020304" pitchFamily="18" charset="0"/>
              </a:rPr>
              <a:t>Nõuded pakkumiskutsele ja hinnapakkumusele</a:t>
            </a: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Hinnapakkumuse saamiseks peab toetuse taotleja esitama ettevõtjale pakkumiskutse, kus on kirjeldatud millist tööd, teenust või vara soovitakse. Pakkumiskutsed, mis konkureerivatele ettevõtjatele esitatakse peavad olema identsed ning pakkumiskutsete esitamine peab olema tõendatud, näiteks: pakkumiskutsele on lisatud e-kiri, millega kutse on saadetud. Saadud pakkumused peavad olema võrreldavad ja vastama pakkumiskutses kirjeldatud tööle, teenusele või kaubale. Saadud pakkumused peavad olema tõendatud, näiteks: hinnapakkumused on allkirjastatud (digitaalse või omakäelise allkirjaga), või on pakkumusele lisatud pakkumuse saamist tõendav dokument, näiteks: koopia e-kirjast, millega hinnapakkumus saadi, või mõni muu dokument, mis tõendab pakkumuse saamist </a:t>
            </a:r>
          </a:p>
          <a:p>
            <a:pPr algn="just">
              <a:lnSpc>
                <a:spcPct val="100000"/>
              </a:lnSpc>
              <a:spcAft>
                <a:spcPts val="0"/>
              </a:spcAft>
            </a:pPr>
            <a:endParaRPr lang="et-EE" sz="1800" dirty="0">
              <a:latin typeface="Times New Roman" panose="02020603050405020304" pitchFamily="18" charset="0"/>
              <a:cs typeface="Times New Roman" panose="02020603050405020304" pitchFamily="18" charset="0"/>
            </a:endParaRPr>
          </a:p>
          <a:p>
            <a:pPr algn="just">
              <a:lnSpc>
                <a:spcPct val="100000"/>
              </a:lnSpc>
              <a:spcAft>
                <a:spcPts val="0"/>
              </a:spcAft>
            </a:pPr>
            <a:r>
              <a:rPr lang="et-EE" sz="1800" b="0" i="0" u="none" strike="noStrike" baseline="0" dirty="0">
                <a:solidFill>
                  <a:srgbClr val="000000"/>
                </a:solidFill>
                <a:latin typeface="Times New Roman" panose="02020603050405020304" pitchFamily="18" charset="0"/>
              </a:rPr>
              <a:t>toetuse taotleja võib küsida alla kolme hinnapakkumuse, kui kolme hinnapakkumuse küsimine ei ole </a:t>
            </a:r>
            <a:r>
              <a:rPr lang="et-EE" sz="1800" b="0" i="0" u="none" strike="noStrike" baseline="0" dirty="0">
                <a:solidFill>
                  <a:srgbClr val="FF0000"/>
                </a:solidFill>
                <a:latin typeface="Times New Roman" panose="02020603050405020304" pitchFamily="18" charset="0"/>
              </a:rPr>
              <a:t>objektiivselt</a:t>
            </a:r>
            <a:r>
              <a:rPr lang="et-EE" sz="1800" b="0" i="0" u="none" strike="noStrike" baseline="0" dirty="0">
                <a:solidFill>
                  <a:srgbClr val="000000"/>
                </a:solidFill>
                <a:latin typeface="Times New Roman" panose="02020603050405020304" pitchFamily="18" charset="0"/>
              </a:rPr>
              <a:t> võimalik. Näiteks kui tegevuseks on osalemine messil ja messi pinda on võimalik rentida ainult ühelt ettevõttelt, kes on messi korraldaja, siis sellisel juhul on alla kolme pakkumuse küsimine igati põhjendatud.</a:t>
            </a:r>
            <a:endParaRPr lang="et-EE" sz="1800" dirty="0">
              <a:latin typeface="Times New Roman" panose="02020603050405020304" pitchFamily="18" charset="0"/>
              <a:cs typeface="Times New Roman" panose="02020603050405020304" pitchFamily="18" charset="0"/>
            </a:endParaRPr>
          </a:p>
          <a:p>
            <a:endParaRPr lang="et-EE" dirty="0"/>
          </a:p>
        </p:txBody>
      </p:sp>
    </p:spTree>
    <p:extLst>
      <p:ext uri="{BB962C8B-B14F-4D97-AF65-F5344CB8AC3E}">
        <p14:creationId xmlns:p14="http://schemas.microsoft.com/office/powerpoint/2010/main" val="400672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CD978-8206-2E46-ED4E-67F1F66B1F78}"/>
              </a:ext>
            </a:extLst>
          </p:cNvPr>
          <p:cNvSpPr>
            <a:spLocks noGrp="1"/>
          </p:cNvSpPr>
          <p:nvPr>
            <p:ph type="title"/>
          </p:nvPr>
        </p:nvSpPr>
        <p:spPr/>
        <p:txBody>
          <a:bodyPr/>
          <a:lstStyle/>
          <a:p>
            <a:pPr algn="ctr"/>
            <a:r>
              <a:rPr lang="et-EE" dirty="0"/>
              <a:t>Ostumenetlus 3</a:t>
            </a:r>
            <a:endParaRPr lang="et-EE" dirty="0">
              <a:solidFill>
                <a:srgbClr val="FF0000"/>
              </a:solidFill>
            </a:endParaRPr>
          </a:p>
        </p:txBody>
      </p:sp>
      <p:sp>
        <p:nvSpPr>
          <p:cNvPr id="3" name="Content Placeholder 2">
            <a:extLst>
              <a:ext uri="{FF2B5EF4-FFF2-40B4-BE49-F238E27FC236}">
                <a16:creationId xmlns:a16="http://schemas.microsoft.com/office/drawing/2014/main" id="{3DB9D761-66D5-1F09-4DF1-636DCE2B315B}"/>
              </a:ext>
            </a:extLst>
          </p:cNvPr>
          <p:cNvSpPr>
            <a:spLocks noGrp="1"/>
          </p:cNvSpPr>
          <p:nvPr>
            <p:ph idx="1"/>
          </p:nvPr>
        </p:nvSpPr>
        <p:spPr/>
        <p:txBody>
          <a:bodyPr/>
          <a:lstStyle/>
          <a:p>
            <a:pPr>
              <a:lnSpc>
                <a:spcPct val="100000"/>
              </a:lnSpc>
              <a:spcAft>
                <a:spcPts val="0"/>
              </a:spcAft>
            </a:pPr>
            <a:r>
              <a:rPr lang="et-EE" sz="1800" b="1" dirty="0">
                <a:latin typeface="Times New Roman" panose="02020603050405020304" pitchFamily="18" charset="0"/>
              </a:rPr>
              <a:t>Kui toetatav tegevus ületab 60 000 eurot ilma </a:t>
            </a:r>
            <a:r>
              <a:rPr lang="et-EE" sz="1800" b="1" dirty="0" err="1">
                <a:latin typeface="Times New Roman" panose="02020603050405020304" pitchFamily="18" charset="0"/>
              </a:rPr>
              <a:t>KM-ita</a:t>
            </a:r>
            <a:endParaRPr lang="et-EE" sz="1800" b="1" dirty="0">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P</a:t>
            </a:r>
            <a:r>
              <a:rPr lang="et-EE" sz="1600" b="0" i="0" u="none" strike="noStrike" baseline="0" dirty="0">
                <a:solidFill>
                  <a:srgbClr val="000000"/>
                </a:solidFill>
                <a:latin typeface="Times New Roman" panose="02020603050405020304" pitchFamily="18" charset="0"/>
              </a:rPr>
              <a:t>eab projektitoetuse taotleja korraldama </a:t>
            </a:r>
            <a:r>
              <a:rPr lang="et-EE" sz="1600" b="0" i="0" u="none" strike="noStrike" baseline="0" dirty="0">
                <a:solidFill>
                  <a:srgbClr val="FF0000"/>
                </a:solidFill>
                <a:latin typeface="Times New Roman" panose="02020603050405020304" pitchFamily="18" charset="0"/>
              </a:rPr>
              <a:t>ostumenetluse riigihangete registris</a:t>
            </a:r>
            <a:r>
              <a:rPr lang="et-EE" sz="1600" b="0" i="0" u="none" strike="noStrike" baseline="0" dirty="0">
                <a:solidFill>
                  <a:srgbClr val="000000"/>
                </a:solidFill>
                <a:latin typeface="Times New Roman" panose="02020603050405020304" pitchFamily="18" charset="0"/>
              </a:rPr>
              <a:t>, olenemata sellest, et ta ei ole riigihanke kohuslane RHS tähenduses. Hanke läbiviimiseks kasutab taotleja menetlusliiki „toetuse saaja ost“ ja hankija alaliiki „toetuse saaja, kes ei ole hankija </a:t>
            </a:r>
            <a:r>
              <a:rPr lang="et-EE" sz="1600" b="0" i="0" u="none" strike="noStrike" baseline="0" dirty="0" err="1">
                <a:solidFill>
                  <a:srgbClr val="000000"/>
                </a:solidFill>
                <a:latin typeface="Times New Roman" panose="02020603050405020304" pitchFamily="18" charset="0"/>
              </a:rPr>
              <a:t>RHSi</a:t>
            </a:r>
            <a:r>
              <a:rPr lang="et-EE" sz="1600" b="0" i="0" u="none" strike="noStrike" baseline="0" dirty="0">
                <a:solidFill>
                  <a:srgbClr val="000000"/>
                </a:solidFill>
                <a:latin typeface="Times New Roman" panose="02020603050405020304" pitchFamily="18" charset="0"/>
              </a:rPr>
              <a:t> tähenduses“. Hanke võib läbi viia ka peale PRIA toetusotsuse saamist, sellisel juhul esitab toetuse saaja toetatava tegevuse eelarve.</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dirty="0">
                <a:latin typeface="Times New Roman" panose="02020603050405020304" pitchFamily="18" charset="0"/>
              </a:rPr>
              <a:t>J</a:t>
            </a:r>
            <a:r>
              <a:rPr lang="et-EE" sz="1600" b="0" i="0" u="none" strike="noStrike" baseline="0" dirty="0">
                <a:solidFill>
                  <a:srgbClr val="000000"/>
                </a:solidFill>
                <a:latin typeface="Times New Roman" panose="02020603050405020304" pitchFamily="18" charset="0"/>
              </a:rPr>
              <a:t>uhul kui taotleja korraldab ostumenetluse pärast taotluse esitamist, tuleb esitada toetuse taotlemisel prognoos. Prognoosis tuleb selgelt tõendada, millisel teel töö, teenuse või kauba hind saadi. Tõendiks võib olla näiteks hinnapakkumus, e-poe väljavõte, eksperthinnang, hinnakiri, informatsioon teenust või kaupa pakkuva ettevõtte koduleheküljelt. Lisatud informatsioon peab olema kontrollitav ja taasesitatav.</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taotleja </a:t>
            </a:r>
            <a:r>
              <a:rPr lang="et-EE" sz="1600" b="0" i="0" u="none" strike="noStrike" baseline="0" dirty="0">
                <a:solidFill>
                  <a:srgbClr val="FF0000"/>
                </a:solidFill>
                <a:latin typeface="Times New Roman" panose="02020603050405020304" pitchFamily="18" charset="0"/>
              </a:rPr>
              <a:t>võib kasutada </a:t>
            </a:r>
            <a:r>
              <a:rPr lang="et-EE" sz="1600" b="0" i="0" u="none" strike="noStrike" baseline="0" dirty="0">
                <a:solidFill>
                  <a:srgbClr val="000000"/>
                </a:solidFill>
                <a:latin typeface="Times New Roman" panose="02020603050405020304" pitchFamily="18" charset="0"/>
              </a:rPr>
              <a:t>ka  hinnapakkumust mille ta on saanud endaga ega omavahel seotud isikutelt tulumaksuseaduse § 8 tähenduses. </a:t>
            </a:r>
          </a:p>
          <a:p>
            <a:pPr algn="just">
              <a:lnSpc>
                <a:spcPct val="100000"/>
              </a:lnSpc>
              <a:spcAft>
                <a:spcPts val="0"/>
              </a:spcAft>
            </a:pPr>
            <a:endParaRPr lang="et-EE" sz="1600" b="0" i="0" u="none" strike="noStrike" baseline="0" dirty="0">
              <a:solidFill>
                <a:srgbClr val="000000"/>
              </a:solidFill>
              <a:latin typeface="Times New Roman" panose="02020603050405020304" pitchFamily="18" charset="0"/>
            </a:endParaRPr>
          </a:p>
          <a:p>
            <a:pPr algn="just">
              <a:lnSpc>
                <a:spcPct val="100000"/>
              </a:lnSpc>
              <a:spcAft>
                <a:spcPts val="0"/>
              </a:spcAft>
            </a:pPr>
            <a:r>
              <a:rPr lang="et-EE" sz="1600" b="0" i="0" u="none" strike="noStrike" baseline="0" dirty="0">
                <a:solidFill>
                  <a:srgbClr val="000000"/>
                </a:solidFill>
                <a:latin typeface="Times New Roman" panose="02020603050405020304" pitchFamily="18" charset="0"/>
              </a:rPr>
              <a:t>Kui toetatav tegevus kvalifitseerub riigiabiks, ei tohi toetatava tegevusega alustada, sealhulgas sellega seotud siduvaid kohustusi ei tohi võtta, ning toetatava tegevuse elluviimist tõendavad dokumendid ei tohi olla väljastatud varem kui taotluse esitamise päevale järgneval päeval, välja arvatud ettevalmistava töö korral.</a:t>
            </a:r>
          </a:p>
          <a:p>
            <a:pPr algn="just"/>
            <a:endParaRPr lang="et-EE" sz="1600" dirty="0"/>
          </a:p>
        </p:txBody>
      </p:sp>
    </p:spTree>
    <p:extLst>
      <p:ext uri="{BB962C8B-B14F-4D97-AF65-F5344CB8AC3E}">
        <p14:creationId xmlns:p14="http://schemas.microsoft.com/office/powerpoint/2010/main" val="3835967543"/>
      </p:ext>
    </p:extLst>
  </p:cSld>
  <p:clrMapOvr>
    <a:masterClrMapping/>
  </p:clrMapOvr>
</p:sld>
</file>

<file path=ppt/theme/theme1.xml><?xml version="1.0" encoding="utf-8"?>
<a:theme xmlns:a="http://schemas.openxmlformats.org/drawingml/2006/main" name="slaidipõhi-eu2017-MeM-laiformaat">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laiformaat.potx" id="{2646C7E5-E186-43FE-908B-D62AC46E6204}" vid="{7AA27893-F4C8-4E84-94F0-9ABFBF55FAD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ABE77F-5157-4429-A5A0-AAE874C9866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9C63F89-99E2-4E0A-A41D-342CA2D8FDEF}">
  <ds:schemaRefs>
    <ds:schemaRef ds:uri="http://schemas.microsoft.com/sharepoint/v3/contenttype/forms"/>
  </ds:schemaRefs>
</ds:datastoreItem>
</file>

<file path=customXml/itemProps3.xml><?xml version="1.0" encoding="utf-8"?>
<ds:datastoreItem xmlns:ds="http://schemas.openxmlformats.org/officeDocument/2006/customXml" ds:itemID="{D1CE2A6A-564E-4B98-B81E-4444E4F2DD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slaidipõhi-ReM-laiformaat (1)</Template>
  <TotalTime>672</TotalTime>
  <Words>1667</Words>
  <Application>Microsoft Office PowerPoint</Application>
  <PresentationFormat>Custom</PresentationFormat>
  <Paragraphs>117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Roboto Condensed</vt:lpstr>
      <vt:lpstr>Roboto Condensed Light</vt:lpstr>
      <vt:lpstr>Times New Roman</vt:lpstr>
      <vt:lpstr>slaidipõhi-eu2017-MeM-laiformaat</vt:lpstr>
      <vt:lpstr>EMKVF meede „püügivahendi parendamine“ </vt:lpstr>
      <vt:lpstr>Käsitletavad teemad  </vt:lpstr>
      <vt:lpstr>Meetme  eesmärgid ja toetavad tegevused</vt:lpstr>
      <vt:lpstr> Toetuse määr ja vorm  </vt:lpstr>
      <vt:lpstr>Abikõlblikud kulud  </vt:lpstr>
      <vt:lpstr>Mitteabikõlblikud kulud</vt:lpstr>
      <vt:lpstr>Ostumenetlus  </vt:lpstr>
      <vt:lpstr>Ostumenetlus 2</vt:lpstr>
      <vt:lpstr>Ostumenetlus 3</vt:lpstr>
      <vt:lpstr>Nõuded toetuse taotlejale</vt:lpstr>
      <vt:lpstr>Taotluse esitamine</vt:lpstr>
      <vt:lpstr>Nõuded toetuse saajale  </vt:lpstr>
      <vt:lpstr>Toetuse maksmine</vt:lpstr>
      <vt:lpstr>Tänan tähelepanu eest </vt:lpstr>
    </vt:vector>
  </TitlesOfParts>
  <Manager/>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Margus Medell</dc:creator>
  <cp:lastModifiedBy>Margus Medell</cp:lastModifiedBy>
  <cp:revision>113</cp:revision>
  <cp:lastPrinted>2023-12-15T07:52:23Z</cp:lastPrinted>
  <dcterms:created xsi:type="dcterms:W3CDTF">2023-12-05T09:57:36Z</dcterms:created>
  <dcterms:modified xsi:type="dcterms:W3CDTF">2024-05-15T10:51:05Z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